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48" r:id="rId4"/>
    <p:sldMasterId id="2147483754" r:id="rId5"/>
  </p:sldMasterIdLst>
  <p:notesMasterIdLst>
    <p:notesMasterId r:id="rId16"/>
  </p:notesMasterIdLst>
  <p:sldIdLst>
    <p:sldId id="494" r:id="rId6"/>
    <p:sldId id="502" r:id="rId7"/>
    <p:sldId id="498" r:id="rId8"/>
    <p:sldId id="495" r:id="rId9"/>
    <p:sldId id="510" r:id="rId10"/>
    <p:sldId id="512" r:id="rId11"/>
    <p:sldId id="500" r:id="rId12"/>
    <p:sldId id="508" r:id="rId13"/>
    <p:sldId id="501" r:id="rId14"/>
    <p:sldId id="509" r:id="rId15"/>
  </p:sldIdLst>
  <p:sldSz cx="12192000" cy="6858000"/>
  <p:notesSz cx="6808788" cy="9940925"/>
  <p:defaultTextStyle>
    <a:defPPr marL="0" marR="0" indent="0" algn="l" defTabSz="457159" rtl="0" fontAlgn="auto" latinLnBrk="1" hangingPunct="0">
      <a:lnSpc>
        <a:spcPct val="100000"/>
      </a:lnSpc>
      <a:spcBef>
        <a:spcPts val="0"/>
      </a:spcBef>
      <a:spcAft>
        <a:spcPts val="0"/>
      </a:spcAft>
      <a:buClrTx/>
      <a:buSzTx/>
      <a:buFontTx/>
      <a:buNone/>
      <a:tabLst/>
      <a:defRPr kumimoji="0" sz="951" b="0" i="0" u="none" strike="noStrike" cap="none" spc="0" normalizeH="0" baseline="0">
        <a:ln>
          <a:noFill/>
        </a:ln>
        <a:solidFill>
          <a:srgbClr val="000000"/>
        </a:solidFill>
        <a:effectLst/>
        <a:uFillTx/>
      </a:defRPr>
    </a:defPPr>
    <a:lvl1pPr marL="0" marR="0" indent="0" algn="l" defTabSz="228580" rtl="0" fontAlgn="auto" latinLnBrk="0" hangingPunct="0">
      <a:lnSpc>
        <a:spcPts val="951"/>
      </a:lnSpc>
      <a:spcBef>
        <a:spcPts val="0"/>
      </a:spcBef>
      <a:spcAft>
        <a:spcPts val="0"/>
      </a:spcAft>
      <a:buClrTx/>
      <a:buSzTx/>
      <a:buFontTx/>
      <a:buNone/>
      <a:tabLst/>
      <a:defRPr kumimoji="0" sz="851" b="0" i="0" u="none" strike="noStrike" cap="none" spc="0" normalizeH="0" baseline="0">
        <a:ln>
          <a:noFill/>
        </a:ln>
        <a:solidFill>
          <a:schemeClr val="accent3"/>
        </a:solidFill>
        <a:effectLst/>
        <a:uFillTx/>
        <a:latin typeface="BrownStd-Regular"/>
        <a:ea typeface="BrownStd-Regular"/>
        <a:cs typeface="BrownStd-Regular"/>
        <a:sym typeface="BrownStd-Regular"/>
      </a:defRPr>
    </a:lvl1pPr>
    <a:lvl2pPr marL="0" marR="0" indent="114289" algn="l" defTabSz="228580" rtl="0" fontAlgn="auto" latinLnBrk="0" hangingPunct="0">
      <a:lnSpc>
        <a:spcPts val="951"/>
      </a:lnSpc>
      <a:spcBef>
        <a:spcPts val="0"/>
      </a:spcBef>
      <a:spcAft>
        <a:spcPts val="0"/>
      </a:spcAft>
      <a:buClrTx/>
      <a:buSzTx/>
      <a:buFontTx/>
      <a:buNone/>
      <a:tabLst/>
      <a:defRPr kumimoji="0" sz="851" b="0" i="0" u="none" strike="noStrike" cap="none" spc="0" normalizeH="0" baseline="0">
        <a:ln>
          <a:noFill/>
        </a:ln>
        <a:solidFill>
          <a:schemeClr val="accent3"/>
        </a:solidFill>
        <a:effectLst/>
        <a:uFillTx/>
        <a:latin typeface="BrownStd-Regular"/>
        <a:ea typeface="BrownStd-Regular"/>
        <a:cs typeface="BrownStd-Regular"/>
        <a:sym typeface="BrownStd-Regular"/>
      </a:defRPr>
    </a:lvl2pPr>
    <a:lvl3pPr marL="0" marR="0" indent="228580" algn="l" defTabSz="228580" rtl="0" fontAlgn="auto" latinLnBrk="0" hangingPunct="0">
      <a:lnSpc>
        <a:spcPts val="951"/>
      </a:lnSpc>
      <a:spcBef>
        <a:spcPts val="0"/>
      </a:spcBef>
      <a:spcAft>
        <a:spcPts val="0"/>
      </a:spcAft>
      <a:buClrTx/>
      <a:buSzTx/>
      <a:buFontTx/>
      <a:buNone/>
      <a:tabLst/>
      <a:defRPr kumimoji="0" sz="851" b="0" i="0" u="none" strike="noStrike" cap="none" spc="0" normalizeH="0" baseline="0">
        <a:ln>
          <a:noFill/>
        </a:ln>
        <a:solidFill>
          <a:schemeClr val="accent3"/>
        </a:solidFill>
        <a:effectLst/>
        <a:uFillTx/>
        <a:latin typeface="BrownStd-Regular"/>
        <a:ea typeface="BrownStd-Regular"/>
        <a:cs typeface="BrownStd-Regular"/>
        <a:sym typeface="BrownStd-Regular"/>
      </a:defRPr>
    </a:lvl3pPr>
    <a:lvl4pPr marL="0" marR="0" indent="342870" algn="l" defTabSz="228580" rtl="0" fontAlgn="auto" latinLnBrk="0" hangingPunct="0">
      <a:lnSpc>
        <a:spcPts val="951"/>
      </a:lnSpc>
      <a:spcBef>
        <a:spcPts val="0"/>
      </a:spcBef>
      <a:spcAft>
        <a:spcPts val="0"/>
      </a:spcAft>
      <a:buClrTx/>
      <a:buSzTx/>
      <a:buFontTx/>
      <a:buNone/>
      <a:tabLst/>
      <a:defRPr kumimoji="0" sz="851" b="0" i="0" u="none" strike="noStrike" cap="none" spc="0" normalizeH="0" baseline="0">
        <a:ln>
          <a:noFill/>
        </a:ln>
        <a:solidFill>
          <a:schemeClr val="accent3"/>
        </a:solidFill>
        <a:effectLst/>
        <a:uFillTx/>
        <a:latin typeface="BrownStd-Regular"/>
        <a:ea typeface="BrownStd-Regular"/>
        <a:cs typeface="BrownStd-Regular"/>
        <a:sym typeface="BrownStd-Regular"/>
      </a:defRPr>
    </a:lvl4pPr>
    <a:lvl5pPr marL="0" marR="0" indent="457159" algn="l" defTabSz="228580" rtl="0" fontAlgn="auto" latinLnBrk="0" hangingPunct="0">
      <a:lnSpc>
        <a:spcPts val="951"/>
      </a:lnSpc>
      <a:spcBef>
        <a:spcPts val="0"/>
      </a:spcBef>
      <a:spcAft>
        <a:spcPts val="0"/>
      </a:spcAft>
      <a:buClrTx/>
      <a:buSzTx/>
      <a:buFontTx/>
      <a:buNone/>
      <a:tabLst/>
      <a:defRPr kumimoji="0" sz="851" b="0" i="0" u="none" strike="noStrike" cap="none" spc="0" normalizeH="0" baseline="0">
        <a:ln>
          <a:noFill/>
        </a:ln>
        <a:solidFill>
          <a:schemeClr val="accent3"/>
        </a:solidFill>
        <a:effectLst/>
        <a:uFillTx/>
        <a:latin typeface="BrownStd-Regular"/>
        <a:ea typeface="BrownStd-Regular"/>
        <a:cs typeface="BrownStd-Regular"/>
        <a:sym typeface="BrownStd-Regular"/>
      </a:defRPr>
    </a:lvl5pPr>
    <a:lvl6pPr marL="0" marR="0" indent="571449" algn="l" defTabSz="228580" rtl="0" fontAlgn="auto" latinLnBrk="0" hangingPunct="0">
      <a:lnSpc>
        <a:spcPts val="951"/>
      </a:lnSpc>
      <a:spcBef>
        <a:spcPts val="0"/>
      </a:spcBef>
      <a:spcAft>
        <a:spcPts val="0"/>
      </a:spcAft>
      <a:buClrTx/>
      <a:buSzTx/>
      <a:buFontTx/>
      <a:buNone/>
      <a:tabLst/>
      <a:defRPr kumimoji="0" sz="851" b="0" i="0" u="none" strike="noStrike" cap="none" spc="0" normalizeH="0" baseline="0">
        <a:ln>
          <a:noFill/>
        </a:ln>
        <a:solidFill>
          <a:schemeClr val="accent3"/>
        </a:solidFill>
        <a:effectLst/>
        <a:uFillTx/>
        <a:latin typeface="BrownStd-Regular"/>
        <a:ea typeface="BrownStd-Regular"/>
        <a:cs typeface="BrownStd-Regular"/>
        <a:sym typeface="BrownStd-Regular"/>
      </a:defRPr>
    </a:lvl6pPr>
    <a:lvl7pPr marL="0" marR="0" indent="685738" algn="l" defTabSz="228580" rtl="0" fontAlgn="auto" latinLnBrk="0" hangingPunct="0">
      <a:lnSpc>
        <a:spcPts val="951"/>
      </a:lnSpc>
      <a:spcBef>
        <a:spcPts val="0"/>
      </a:spcBef>
      <a:spcAft>
        <a:spcPts val="0"/>
      </a:spcAft>
      <a:buClrTx/>
      <a:buSzTx/>
      <a:buFontTx/>
      <a:buNone/>
      <a:tabLst/>
      <a:defRPr kumimoji="0" sz="851" b="0" i="0" u="none" strike="noStrike" cap="none" spc="0" normalizeH="0" baseline="0">
        <a:ln>
          <a:noFill/>
        </a:ln>
        <a:solidFill>
          <a:schemeClr val="accent3"/>
        </a:solidFill>
        <a:effectLst/>
        <a:uFillTx/>
        <a:latin typeface="BrownStd-Regular"/>
        <a:ea typeface="BrownStd-Regular"/>
        <a:cs typeface="BrownStd-Regular"/>
        <a:sym typeface="BrownStd-Regular"/>
      </a:defRPr>
    </a:lvl7pPr>
    <a:lvl8pPr marL="0" marR="0" indent="800027" algn="l" defTabSz="228580" rtl="0" fontAlgn="auto" latinLnBrk="0" hangingPunct="0">
      <a:lnSpc>
        <a:spcPts val="951"/>
      </a:lnSpc>
      <a:spcBef>
        <a:spcPts val="0"/>
      </a:spcBef>
      <a:spcAft>
        <a:spcPts val="0"/>
      </a:spcAft>
      <a:buClrTx/>
      <a:buSzTx/>
      <a:buFontTx/>
      <a:buNone/>
      <a:tabLst/>
      <a:defRPr kumimoji="0" sz="851" b="0" i="0" u="none" strike="noStrike" cap="none" spc="0" normalizeH="0" baseline="0">
        <a:ln>
          <a:noFill/>
        </a:ln>
        <a:solidFill>
          <a:schemeClr val="accent3"/>
        </a:solidFill>
        <a:effectLst/>
        <a:uFillTx/>
        <a:latin typeface="BrownStd-Regular"/>
        <a:ea typeface="BrownStd-Regular"/>
        <a:cs typeface="BrownStd-Regular"/>
        <a:sym typeface="BrownStd-Regular"/>
      </a:defRPr>
    </a:lvl8pPr>
    <a:lvl9pPr marL="0" marR="0" indent="914317" algn="l" defTabSz="228580" rtl="0" fontAlgn="auto" latinLnBrk="0" hangingPunct="0">
      <a:lnSpc>
        <a:spcPts val="951"/>
      </a:lnSpc>
      <a:spcBef>
        <a:spcPts val="0"/>
      </a:spcBef>
      <a:spcAft>
        <a:spcPts val="0"/>
      </a:spcAft>
      <a:buClrTx/>
      <a:buSzTx/>
      <a:buFontTx/>
      <a:buNone/>
      <a:tabLst/>
      <a:defRPr kumimoji="0" sz="851" b="0" i="0" u="none" strike="noStrike" cap="none" spc="0" normalizeH="0" baseline="0">
        <a:ln>
          <a:noFill/>
        </a:ln>
        <a:solidFill>
          <a:schemeClr val="accent3"/>
        </a:solidFill>
        <a:effectLst/>
        <a:uFillTx/>
        <a:latin typeface="BrownStd-Regular"/>
        <a:ea typeface="BrownStd-Regular"/>
        <a:cs typeface="BrownStd-Regular"/>
        <a:sym typeface="BrownStd-Regular"/>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1E76"/>
    <a:srgbClr val="C24831"/>
    <a:srgbClr val="FFE730"/>
    <a:srgbClr val="F4B3C3"/>
    <a:srgbClr val="C8A3DA"/>
    <a:srgbClr val="0A5124"/>
    <a:srgbClr val="A3CBE1"/>
    <a:srgbClr val="107DAE"/>
    <a:srgbClr val="82BD00"/>
    <a:srgbClr val="008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chemeClr val="accent3"/>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wholeTbl>
    <a:band2H>
      <a:tcTxStyle/>
      <a:tcStyle>
        <a:tcBdr/>
        <a:fill>
          <a:solidFill>
            <a:srgbClr val="E3E5E8"/>
          </a:solidFill>
        </a:fill>
      </a:tcStyle>
    </a:band2H>
    <a:firstCol>
      <a:tcTxStyle b="on" i="off">
        <a:font>
          <a:latin typeface="Helvetica"/>
          <a:ea typeface="Helvetica"/>
          <a:cs typeface="Helvetica"/>
        </a:font>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chemeClr val="accent3"/>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lastRow>
    <a:firstRow>
      <a:tcTxStyle b="on" i="off">
        <a:font>
          <a:latin typeface="Helvetica"/>
          <a:ea typeface="Helvetica"/>
          <a:cs typeface="Helvetica"/>
        </a:font>
        <a:schemeClr val="accent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4290"/>
              <a:satOff val="90889"/>
              <a:lumOff val="6488"/>
            </a:schemeClr>
          </a:solidFill>
        </a:fill>
      </a:tcStyle>
    </a:firstRow>
  </a:tblStyle>
  <a:tblStyle styleId="{C7B018BB-80A7-4F77-B60F-C8B233D01FF8}" styleName="">
    <a:tblBg/>
    <a:wholeTbl>
      <a:tcTxStyle b="off" i="off">
        <a:font>
          <a:latin typeface="Helvetica Light"/>
          <a:ea typeface="Helvetica Light"/>
          <a:cs typeface="Helvetica Light"/>
        </a:font>
        <a:schemeClr val="accent3"/>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chemeClr val="accent2"/>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chemeClr val="accent3"/>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chemeClr val="accent2"/>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hueOff val="-2464099"/>
              <a:satOff val="3448"/>
              <a:lumOff val="-73354"/>
            </a:schemeClr>
          </a:solidFill>
        </a:fill>
      </a:tcStyle>
    </a:firstRow>
  </a:tblStyle>
  <a:tblStyle styleId="{EEE7283C-3CF3-47DC-8721-378D4A62B228}" styleName="">
    <a:tblBg/>
    <a:wholeTbl>
      <a:tcTxStyle b="off" i="off">
        <a:font>
          <a:latin typeface="Helvetica Light"/>
          <a:ea typeface="Helvetica Light"/>
          <a:cs typeface="Helvetica Light"/>
        </a:font>
        <a:schemeClr val="accent3"/>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chemeClr val="accent2"/>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chemeClr val="accent2"/>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chemeClr val="accent2"/>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chemeClr val="accent3"/>
      </a:tcTxStyle>
      <a:tcStyle>
        <a:tcBdr>
          <a:left>
            <a:ln w="12700" cap="flat">
              <a:solidFill>
                <a:schemeClr val="accent3"/>
              </a:solidFill>
              <a:prstDash val="solid"/>
              <a:miter lim="400000"/>
            </a:ln>
          </a:left>
          <a:right>
            <a:ln w="12700" cap="flat">
              <a:solidFill>
                <a:schemeClr val="accent3"/>
              </a:solidFill>
              <a:prstDash val="solid"/>
              <a:miter lim="400000"/>
            </a:ln>
          </a:right>
          <a:top>
            <a:ln w="12700" cap="flat">
              <a:solidFill>
                <a:schemeClr val="accent3"/>
              </a:solidFill>
              <a:prstDash val="solid"/>
              <a:miter lim="400000"/>
            </a:ln>
          </a:top>
          <a:bottom>
            <a:ln w="12700" cap="flat">
              <a:solidFill>
                <a:schemeClr val="accent3"/>
              </a:solidFill>
              <a:prstDash val="solid"/>
              <a:miter lim="400000"/>
            </a:ln>
          </a:bottom>
          <a:insideH>
            <a:ln w="12700" cap="flat">
              <a:solidFill>
                <a:schemeClr val="accent3"/>
              </a:solidFill>
              <a:prstDash val="solid"/>
              <a:miter lim="400000"/>
            </a:ln>
          </a:insideH>
          <a:insideV>
            <a:ln w="12700" cap="flat">
              <a:solidFill>
                <a:schemeClr val="accent3"/>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chemeClr val="accent2"/>
      </a:tcTxStyle>
      <a:tcStyle>
        <a:tcBdr>
          <a:left>
            <a:ln w="12700" cap="flat">
              <a:solidFill>
                <a:schemeClr val="accent3"/>
              </a:solidFill>
              <a:prstDash val="solid"/>
              <a:miter lim="400000"/>
            </a:ln>
          </a:left>
          <a:right>
            <a:ln w="12700" cap="flat">
              <a:solidFill>
                <a:schemeClr val="accent3"/>
              </a:solidFill>
              <a:prstDash val="solid"/>
              <a:miter lim="400000"/>
            </a:ln>
          </a:right>
          <a:top>
            <a:ln w="12700" cap="flat">
              <a:solidFill>
                <a:schemeClr val="accent3"/>
              </a:solidFill>
              <a:prstDash val="solid"/>
              <a:miter lim="400000"/>
            </a:ln>
          </a:top>
          <a:bottom>
            <a:ln w="12700" cap="flat">
              <a:solidFill>
                <a:schemeClr val="accent3"/>
              </a:solidFill>
              <a:prstDash val="solid"/>
              <a:miter lim="400000"/>
            </a:ln>
          </a:bottom>
          <a:insideH>
            <a:ln w="12700" cap="flat">
              <a:solidFill>
                <a:schemeClr val="accent3"/>
              </a:solidFill>
              <a:prstDash val="solid"/>
              <a:miter lim="400000"/>
            </a:ln>
          </a:insideH>
          <a:insideV>
            <a:ln w="12700" cap="flat">
              <a:solidFill>
                <a:schemeClr val="accent3"/>
              </a:solidFill>
              <a:prstDash val="solid"/>
              <a:miter lim="400000"/>
            </a:ln>
          </a:insideV>
        </a:tcBdr>
        <a:fill>
          <a:solidFill>
            <a:srgbClr val="5E7790"/>
          </a:solidFill>
        </a:fill>
      </a:tcStyle>
    </a:firstCol>
    <a:lastRow>
      <a:tcTxStyle b="on" i="off">
        <a:font>
          <a:latin typeface="Helvetica"/>
          <a:ea typeface="Helvetica"/>
          <a:cs typeface="Helvetica"/>
        </a:font>
        <a:schemeClr val="accent2"/>
      </a:tcTxStyle>
      <a:tcStyle>
        <a:tcBdr>
          <a:left>
            <a:ln w="12700" cap="flat">
              <a:solidFill>
                <a:schemeClr val="accent3"/>
              </a:solidFill>
              <a:prstDash val="solid"/>
              <a:miter lim="400000"/>
            </a:ln>
          </a:left>
          <a:right>
            <a:ln w="12700" cap="flat">
              <a:solidFill>
                <a:schemeClr val="accent3"/>
              </a:solidFill>
              <a:prstDash val="solid"/>
              <a:miter lim="400000"/>
            </a:ln>
          </a:right>
          <a:top>
            <a:ln w="12700" cap="flat">
              <a:solidFill>
                <a:schemeClr val="accent3"/>
              </a:solidFill>
              <a:prstDash val="solid"/>
              <a:miter lim="400000"/>
            </a:ln>
          </a:top>
          <a:bottom>
            <a:ln w="12700" cap="flat">
              <a:solidFill>
                <a:schemeClr val="accent3"/>
              </a:solidFill>
              <a:prstDash val="solid"/>
              <a:miter lim="400000"/>
            </a:ln>
          </a:bottom>
          <a:insideH>
            <a:ln w="12700" cap="flat">
              <a:solidFill>
                <a:schemeClr val="accent3"/>
              </a:solidFill>
              <a:prstDash val="solid"/>
              <a:miter lim="400000"/>
            </a:ln>
          </a:insideH>
          <a:insideV>
            <a:ln w="12700" cap="flat">
              <a:solidFill>
                <a:schemeClr val="accent3"/>
              </a:solidFill>
              <a:prstDash val="solid"/>
              <a:miter lim="400000"/>
            </a:ln>
          </a:insideV>
        </a:tcBdr>
        <a:fill>
          <a:solidFill>
            <a:srgbClr val="5E7790"/>
          </a:solidFill>
        </a:fill>
      </a:tcStyle>
    </a:lastRow>
    <a:firstRow>
      <a:tcTxStyle b="on" i="off">
        <a:font>
          <a:latin typeface="Helvetica"/>
          <a:ea typeface="Helvetica"/>
          <a:cs typeface="Helvetica"/>
        </a:font>
        <a:schemeClr val="accent2"/>
      </a:tcTxStyle>
      <a:tcStyle>
        <a:tcBdr>
          <a:left>
            <a:ln w="12700" cap="flat">
              <a:solidFill>
                <a:schemeClr val="accent3"/>
              </a:solidFill>
              <a:prstDash val="solid"/>
              <a:miter lim="400000"/>
            </a:ln>
          </a:left>
          <a:right>
            <a:ln w="12700" cap="flat">
              <a:solidFill>
                <a:schemeClr val="accent3"/>
              </a:solidFill>
              <a:prstDash val="solid"/>
              <a:miter lim="400000"/>
            </a:ln>
          </a:right>
          <a:top>
            <a:ln w="12700" cap="flat">
              <a:solidFill>
                <a:schemeClr val="accent3"/>
              </a:solidFill>
              <a:prstDash val="solid"/>
              <a:miter lim="400000"/>
            </a:ln>
          </a:top>
          <a:bottom>
            <a:ln w="12700" cap="flat">
              <a:solidFill>
                <a:schemeClr val="accent3"/>
              </a:solidFill>
              <a:prstDash val="solid"/>
              <a:miter lim="400000"/>
            </a:ln>
          </a:bottom>
          <a:insideH>
            <a:ln w="12700" cap="flat">
              <a:solidFill>
                <a:schemeClr val="accent3"/>
              </a:solidFill>
              <a:prstDash val="solid"/>
              <a:miter lim="400000"/>
            </a:ln>
          </a:insideH>
          <a:insideV>
            <a:ln w="12700" cap="flat">
              <a:solidFill>
                <a:schemeClr val="accent3"/>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chemeClr val="accent3"/>
      </a:tcTxStyle>
      <a:tcStyle>
        <a:tcBdr>
          <a:left>
            <a:ln w="12700" cap="flat">
              <a:solidFill>
                <a:schemeClr val="accent2"/>
              </a:solidFill>
              <a:prstDash val="solid"/>
              <a:miter lim="400000"/>
            </a:ln>
          </a:left>
          <a:right>
            <a:ln w="12700" cap="flat">
              <a:solidFill>
                <a:schemeClr val="accent2"/>
              </a:solidFill>
              <a:prstDash val="solid"/>
              <a:miter lim="400000"/>
            </a:ln>
          </a:right>
          <a:top>
            <a:ln w="12700" cap="flat">
              <a:solidFill>
                <a:schemeClr val="accent2"/>
              </a:solidFill>
              <a:prstDash val="solid"/>
              <a:miter lim="400000"/>
            </a:ln>
          </a:top>
          <a:bottom>
            <a:ln w="12700" cap="flat">
              <a:solidFill>
                <a:schemeClr val="accent2"/>
              </a:solidFill>
              <a:prstDash val="solid"/>
              <a:miter lim="400000"/>
            </a:ln>
          </a:bottom>
          <a:insideH>
            <a:ln w="12700" cap="flat">
              <a:solidFill>
                <a:schemeClr val="accent2"/>
              </a:solidFill>
              <a:prstDash val="solid"/>
              <a:miter lim="400000"/>
            </a:ln>
          </a:insideH>
          <a:insideV>
            <a:ln w="12700" cap="flat">
              <a:solidFill>
                <a:schemeClr val="accent2"/>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chemeClr val="accent2"/>
      </a:tcTxStyle>
      <a:tcStyle>
        <a:tcBdr>
          <a:left>
            <a:ln w="12700" cap="flat">
              <a:solidFill>
                <a:schemeClr val="accent2"/>
              </a:solidFill>
              <a:prstDash val="solid"/>
              <a:miter lim="400000"/>
            </a:ln>
          </a:left>
          <a:right>
            <a:ln w="12700" cap="flat">
              <a:solidFill>
                <a:schemeClr val="accent2"/>
              </a:solidFill>
              <a:prstDash val="solid"/>
              <a:miter lim="400000"/>
            </a:ln>
          </a:right>
          <a:top>
            <a:ln w="12700" cap="flat">
              <a:solidFill>
                <a:schemeClr val="accent2"/>
              </a:solidFill>
              <a:prstDash val="solid"/>
              <a:miter lim="400000"/>
            </a:ln>
          </a:top>
          <a:bottom>
            <a:ln w="12700" cap="flat">
              <a:solidFill>
                <a:schemeClr val="accent2"/>
              </a:solidFill>
              <a:prstDash val="solid"/>
              <a:miter lim="400000"/>
            </a:ln>
          </a:bottom>
          <a:insideH>
            <a:ln w="12700" cap="flat">
              <a:solidFill>
                <a:schemeClr val="accent2"/>
              </a:solidFill>
              <a:prstDash val="solid"/>
              <a:miter lim="400000"/>
            </a:ln>
          </a:insideH>
          <a:insideV>
            <a:ln w="12700" cap="flat">
              <a:solidFill>
                <a:schemeClr val="accent2"/>
              </a:solidFill>
              <a:prstDash val="solid"/>
              <a:miter lim="400000"/>
            </a:ln>
          </a:insideV>
        </a:tcBdr>
        <a:fill>
          <a:solidFill>
            <a:srgbClr val="535761"/>
          </a:solidFill>
        </a:fill>
      </a:tcStyle>
    </a:firstCol>
    <a:lastRow>
      <a:tcTxStyle b="on" i="off">
        <a:font>
          <a:latin typeface="Helvetica"/>
          <a:ea typeface="Helvetica"/>
          <a:cs typeface="Helvetica"/>
        </a:font>
        <a:schemeClr val="accent2"/>
      </a:tcTxStyle>
      <a:tcStyle>
        <a:tcBdr>
          <a:left>
            <a:ln w="12700" cap="flat">
              <a:solidFill>
                <a:schemeClr val="accent2"/>
              </a:solidFill>
              <a:prstDash val="solid"/>
              <a:miter lim="400000"/>
            </a:ln>
          </a:left>
          <a:right>
            <a:ln w="12700" cap="flat">
              <a:solidFill>
                <a:schemeClr val="accent2"/>
              </a:solidFill>
              <a:prstDash val="solid"/>
              <a:miter lim="400000"/>
            </a:ln>
          </a:right>
          <a:top>
            <a:ln w="12700" cap="flat">
              <a:solidFill>
                <a:schemeClr val="accent2"/>
              </a:solidFill>
              <a:prstDash val="solid"/>
              <a:miter lim="400000"/>
            </a:ln>
          </a:top>
          <a:bottom>
            <a:ln w="12700" cap="flat">
              <a:solidFill>
                <a:schemeClr val="accent2"/>
              </a:solidFill>
              <a:prstDash val="solid"/>
              <a:miter lim="400000"/>
            </a:ln>
          </a:bottom>
          <a:insideH>
            <a:ln w="12700" cap="flat">
              <a:solidFill>
                <a:schemeClr val="accent2"/>
              </a:solidFill>
              <a:prstDash val="solid"/>
              <a:miter lim="400000"/>
            </a:ln>
          </a:insideH>
          <a:insideV>
            <a:ln w="12700" cap="flat">
              <a:solidFill>
                <a:schemeClr val="accent2"/>
              </a:solidFill>
              <a:prstDash val="solid"/>
              <a:miter lim="400000"/>
            </a:ln>
          </a:insideV>
        </a:tcBdr>
        <a:fill>
          <a:solidFill>
            <a:srgbClr val="909398"/>
          </a:solidFill>
        </a:fill>
      </a:tcStyle>
    </a:lastRow>
    <a:firstRow>
      <a:tcTxStyle b="on" i="off">
        <a:font>
          <a:latin typeface="Helvetica"/>
          <a:ea typeface="Helvetica"/>
          <a:cs typeface="Helvetica"/>
        </a:font>
        <a:schemeClr val="accent2"/>
      </a:tcTxStyle>
      <a:tcStyle>
        <a:tcBdr>
          <a:left>
            <a:ln w="12700" cap="flat">
              <a:solidFill>
                <a:schemeClr val="accent2"/>
              </a:solidFill>
              <a:prstDash val="solid"/>
              <a:miter lim="400000"/>
            </a:ln>
          </a:left>
          <a:right>
            <a:ln w="12700" cap="flat">
              <a:solidFill>
                <a:schemeClr val="accent2"/>
              </a:solidFill>
              <a:prstDash val="solid"/>
              <a:miter lim="400000"/>
            </a:ln>
          </a:right>
          <a:top>
            <a:ln w="12700" cap="flat">
              <a:solidFill>
                <a:schemeClr val="accent2"/>
              </a:solidFill>
              <a:prstDash val="solid"/>
              <a:miter lim="400000"/>
            </a:ln>
          </a:top>
          <a:bottom>
            <a:ln w="12700" cap="flat">
              <a:solidFill>
                <a:schemeClr val="accent2"/>
              </a:solidFill>
              <a:prstDash val="solid"/>
              <a:miter lim="400000"/>
            </a:ln>
          </a:bottom>
          <a:insideH>
            <a:ln w="12700" cap="flat">
              <a:solidFill>
                <a:schemeClr val="accent2"/>
              </a:solidFill>
              <a:prstDash val="solid"/>
              <a:miter lim="400000"/>
            </a:ln>
          </a:insideH>
          <a:insideV>
            <a:ln w="12700" cap="flat">
              <a:solidFill>
                <a:schemeClr val="accent2"/>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chemeClr val="accent3"/>
      </a:tcTxStyle>
      <a:tcStyle>
        <a:tcBdr>
          <a:left>
            <a:ln w="12700" cap="flat">
              <a:solidFill>
                <a:schemeClr val="accent3"/>
              </a:solidFill>
              <a:custDash>
                <a:ds d="200000" sp="200000"/>
              </a:custDash>
              <a:miter lim="400000"/>
            </a:ln>
          </a:left>
          <a:right>
            <a:ln w="12700" cap="flat">
              <a:solidFill>
                <a:schemeClr val="accent3"/>
              </a:solidFill>
              <a:custDash>
                <a:ds d="200000" sp="200000"/>
              </a:custDash>
              <a:miter lim="400000"/>
            </a:ln>
          </a:right>
          <a:top>
            <a:ln w="12700" cap="flat">
              <a:solidFill>
                <a:schemeClr val="accent3"/>
              </a:solidFill>
              <a:custDash>
                <a:ds d="200000" sp="200000"/>
              </a:custDash>
              <a:miter lim="400000"/>
            </a:ln>
          </a:top>
          <a:bottom>
            <a:ln w="12700" cap="flat">
              <a:solidFill>
                <a:schemeClr val="accent3"/>
              </a:solidFill>
              <a:custDash>
                <a:ds d="200000" sp="200000"/>
              </a:custDash>
              <a:miter lim="400000"/>
            </a:ln>
          </a:bottom>
          <a:insideH>
            <a:ln w="12700" cap="flat">
              <a:solidFill>
                <a:schemeClr val="accent3"/>
              </a:solidFill>
              <a:custDash>
                <a:ds d="200000" sp="200000"/>
              </a:custDash>
              <a:miter lim="400000"/>
            </a:ln>
          </a:insideH>
          <a:insideV>
            <a:ln w="12700" cap="flat">
              <a:solidFill>
                <a:schemeClr val="accent3"/>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chemeClr val="accent3"/>
      </a:tcTxStyle>
      <a:tcStyle>
        <a:tcBdr>
          <a:left>
            <a:ln w="12700" cap="flat">
              <a:noFill/>
              <a:miter lim="400000"/>
            </a:ln>
          </a:left>
          <a:right>
            <a:ln w="12700" cap="flat">
              <a:solidFill>
                <a:schemeClr val="accent3"/>
              </a:solidFill>
              <a:prstDash val="solid"/>
              <a:miter lim="400000"/>
            </a:ln>
          </a:right>
          <a:top>
            <a:ln w="12700" cap="flat">
              <a:solidFill>
                <a:schemeClr val="accent3"/>
              </a:solidFill>
              <a:custDash>
                <a:ds d="200000" sp="200000"/>
              </a:custDash>
              <a:miter lim="400000"/>
            </a:ln>
          </a:top>
          <a:bottom>
            <a:ln w="12700" cap="flat">
              <a:solidFill>
                <a:schemeClr val="accent3"/>
              </a:solidFill>
              <a:custDash>
                <a:ds d="200000" sp="200000"/>
              </a:custDash>
              <a:miter lim="400000"/>
            </a:ln>
          </a:bottom>
          <a:insideH>
            <a:ln w="12700" cap="flat">
              <a:solidFill>
                <a:schemeClr val="accent3"/>
              </a:solidFill>
              <a:custDash>
                <a:ds d="200000" sp="200000"/>
              </a:custDash>
              <a:miter lim="400000"/>
            </a:ln>
          </a:insideH>
          <a:insideV>
            <a:ln w="12700" cap="flat">
              <a:solidFill>
                <a:schemeClr val="accent3"/>
              </a:solidFill>
              <a:custDash>
                <a:ds d="200000" sp="200000"/>
              </a:custDash>
              <a:miter lim="400000"/>
            </a:ln>
          </a:insideV>
        </a:tcBdr>
        <a:fill>
          <a:noFill/>
        </a:fill>
      </a:tcStyle>
    </a:firstCol>
    <a:lastRow>
      <a:tcTxStyle b="on" i="off">
        <a:font>
          <a:latin typeface="Helvetica"/>
          <a:ea typeface="Helvetica"/>
          <a:cs typeface="Helvetica"/>
        </a:font>
        <a:schemeClr val="accent3"/>
      </a:tcTxStyle>
      <a:tcStyle>
        <a:tcBdr>
          <a:left>
            <a:ln w="12700" cap="flat">
              <a:solidFill>
                <a:schemeClr val="accent3"/>
              </a:solidFill>
              <a:custDash>
                <a:ds d="200000" sp="200000"/>
              </a:custDash>
              <a:miter lim="400000"/>
            </a:ln>
          </a:left>
          <a:right>
            <a:ln w="12700" cap="flat">
              <a:solidFill>
                <a:schemeClr val="accent3"/>
              </a:solidFill>
              <a:custDash>
                <a:ds d="200000" sp="200000"/>
              </a:custDash>
              <a:miter lim="400000"/>
            </a:ln>
          </a:right>
          <a:top>
            <a:ln w="12700" cap="flat">
              <a:solidFill>
                <a:schemeClr val="accent3"/>
              </a:solidFill>
              <a:prstDash val="solid"/>
              <a:miter lim="400000"/>
            </a:ln>
          </a:top>
          <a:bottom>
            <a:ln w="12700" cap="flat">
              <a:noFill/>
              <a:miter lim="400000"/>
            </a:ln>
          </a:bottom>
          <a:insideH>
            <a:ln w="12700" cap="flat">
              <a:solidFill>
                <a:schemeClr val="accent3"/>
              </a:solidFill>
              <a:custDash>
                <a:ds d="200000" sp="200000"/>
              </a:custDash>
              <a:miter lim="400000"/>
            </a:ln>
          </a:insideH>
          <a:insideV>
            <a:ln w="12700" cap="flat">
              <a:solidFill>
                <a:schemeClr val="accent3"/>
              </a:solidFill>
              <a:custDash>
                <a:ds d="200000" sp="200000"/>
              </a:custDash>
              <a:miter lim="400000"/>
            </a:ln>
          </a:insideV>
        </a:tcBdr>
        <a:fill>
          <a:noFill/>
        </a:fill>
      </a:tcStyle>
    </a:lastRow>
    <a:firstRow>
      <a:tcTxStyle b="on" i="off">
        <a:font>
          <a:latin typeface="Helvetica"/>
          <a:ea typeface="Helvetica"/>
          <a:cs typeface="Helvetica"/>
        </a:font>
        <a:schemeClr val="accent3"/>
      </a:tcTxStyle>
      <a:tcStyle>
        <a:tcBdr>
          <a:left>
            <a:ln w="12700" cap="flat">
              <a:solidFill>
                <a:schemeClr val="accent3"/>
              </a:solidFill>
              <a:custDash>
                <a:ds d="200000" sp="200000"/>
              </a:custDash>
              <a:miter lim="400000"/>
            </a:ln>
          </a:left>
          <a:right>
            <a:ln w="12700" cap="flat">
              <a:solidFill>
                <a:schemeClr val="accent3"/>
              </a:solidFill>
              <a:custDash>
                <a:ds d="200000" sp="200000"/>
              </a:custDash>
              <a:miter lim="400000"/>
            </a:ln>
          </a:right>
          <a:top>
            <a:ln w="12700" cap="flat">
              <a:noFill/>
              <a:miter lim="400000"/>
            </a:ln>
          </a:top>
          <a:bottom>
            <a:ln w="12700" cap="flat">
              <a:solidFill>
                <a:schemeClr val="accent3"/>
              </a:solidFill>
              <a:prstDash val="solid"/>
              <a:miter lim="400000"/>
            </a:ln>
          </a:bottom>
          <a:insideH>
            <a:ln w="12700" cap="flat">
              <a:solidFill>
                <a:schemeClr val="accent3"/>
              </a:solidFill>
              <a:custDash>
                <a:ds d="200000" sp="200000"/>
              </a:custDash>
              <a:miter lim="400000"/>
            </a:ln>
          </a:insideH>
          <a:insideV>
            <a:ln w="12700" cap="flat">
              <a:solidFill>
                <a:schemeClr val="accent3"/>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p:restoredTop sz="74035" autoAdjust="0"/>
  </p:normalViewPr>
  <p:slideViewPr>
    <p:cSldViewPr snapToGrid="0" snapToObjects="1">
      <p:cViewPr varScale="1">
        <p:scale>
          <a:sx n="92" d="100"/>
          <a:sy n="92" d="100"/>
        </p:scale>
        <p:origin x="2011" y="8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22" name="Shape 322"/>
          <p:cNvSpPr>
            <a:spLocks noGrp="1" noRot="1" noChangeAspect="1"/>
          </p:cNvSpPr>
          <p:nvPr>
            <p:ph type="sldImg"/>
          </p:nvPr>
        </p:nvSpPr>
        <p:spPr>
          <a:xfrm>
            <a:off x="92075" y="746125"/>
            <a:ext cx="6624638" cy="3727450"/>
          </a:xfrm>
          <a:prstGeom prst="rect">
            <a:avLst/>
          </a:prstGeom>
        </p:spPr>
        <p:txBody>
          <a:bodyPr/>
          <a:lstStyle/>
          <a:p>
            <a:endParaRPr/>
          </a:p>
        </p:txBody>
      </p:sp>
      <p:sp>
        <p:nvSpPr>
          <p:cNvPr id="323" name="Shape 323"/>
          <p:cNvSpPr>
            <a:spLocks noGrp="1"/>
          </p:cNvSpPr>
          <p:nvPr>
            <p:ph type="body" sz="quarter" idx="1"/>
          </p:nvPr>
        </p:nvSpPr>
        <p:spPr>
          <a:xfrm>
            <a:off x="907839" y="4721940"/>
            <a:ext cx="4993111" cy="4473416"/>
          </a:xfrm>
          <a:prstGeom prst="rect">
            <a:avLst/>
          </a:prstGeom>
        </p:spPr>
        <p:txBody>
          <a:bodyPr/>
          <a:lstStyle/>
          <a:p>
            <a:endParaRPr/>
          </a:p>
        </p:txBody>
      </p:sp>
    </p:spTree>
    <p:extLst>
      <p:ext uri="{BB962C8B-B14F-4D97-AF65-F5344CB8AC3E}">
        <p14:creationId xmlns:p14="http://schemas.microsoft.com/office/powerpoint/2010/main" val="2740663508"/>
      </p:ext>
    </p:extLst>
  </p:cSld>
  <p:clrMap bg1="lt1" tx1="dk1" bg2="lt2" tx2="dk2" accent1="accent1" accent2="accent2" accent3="accent3" accent4="accent4" accent5="accent5" accent6="accent6" hlink="hlink" folHlink="folHlink"/>
  <p:notesStyle>
    <a:lvl1pPr defTabSz="228580" latinLnBrk="0">
      <a:lnSpc>
        <a:spcPct val="117999"/>
      </a:lnSpc>
      <a:defRPr sz="700">
        <a:solidFill>
          <a:schemeClr val="accent3"/>
        </a:solidFill>
        <a:latin typeface="Helvetica Neue"/>
        <a:ea typeface="Helvetica Neue"/>
        <a:cs typeface="Helvetica Neue"/>
        <a:sym typeface="Helvetica Neue"/>
      </a:defRPr>
    </a:lvl1pPr>
    <a:lvl2pPr indent="114289" defTabSz="228580" latinLnBrk="0">
      <a:lnSpc>
        <a:spcPct val="117999"/>
      </a:lnSpc>
      <a:defRPr sz="700">
        <a:solidFill>
          <a:schemeClr val="accent3"/>
        </a:solidFill>
        <a:latin typeface="Helvetica Neue"/>
        <a:ea typeface="Helvetica Neue"/>
        <a:cs typeface="Helvetica Neue"/>
        <a:sym typeface="Helvetica Neue"/>
      </a:defRPr>
    </a:lvl2pPr>
    <a:lvl3pPr indent="228580" defTabSz="228580" latinLnBrk="0">
      <a:lnSpc>
        <a:spcPct val="117999"/>
      </a:lnSpc>
      <a:defRPr sz="700">
        <a:solidFill>
          <a:schemeClr val="accent3"/>
        </a:solidFill>
        <a:latin typeface="Helvetica Neue"/>
        <a:ea typeface="Helvetica Neue"/>
        <a:cs typeface="Helvetica Neue"/>
        <a:sym typeface="Helvetica Neue"/>
      </a:defRPr>
    </a:lvl3pPr>
    <a:lvl4pPr indent="342870" defTabSz="228580" latinLnBrk="0">
      <a:lnSpc>
        <a:spcPct val="117999"/>
      </a:lnSpc>
      <a:defRPr sz="700">
        <a:solidFill>
          <a:schemeClr val="accent3"/>
        </a:solidFill>
        <a:latin typeface="Helvetica Neue"/>
        <a:ea typeface="Helvetica Neue"/>
        <a:cs typeface="Helvetica Neue"/>
        <a:sym typeface="Helvetica Neue"/>
      </a:defRPr>
    </a:lvl4pPr>
    <a:lvl5pPr indent="457159" defTabSz="228580" latinLnBrk="0">
      <a:lnSpc>
        <a:spcPct val="117999"/>
      </a:lnSpc>
      <a:defRPr sz="700">
        <a:solidFill>
          <a:schemeClr val="accent3"/>
        </a:solidFill>
        <a:latin typeface="Helvetica Neue"/>
        <a:ea typeface="Helvetica Neue"/>
        <a:cs typeface="Helvetica Neue"/>
        <a:sym typeface="Helvetica Neue"/>
      </a:defRPr>
    </a:lvl5pPr>
    <a:lvl6pPr indent="571449" defTabSz="228580" latinLnBrk="0">
      <a:lnSpc>
        <a:spcPct val="117999"/>
      </a:lnSpc>
      <a:defRPr sz="700">
        <a:solidFill>
          <a:schemeClr val="accent3"/>
        </a:solidFill>
        <a:latin typeface="Helvetica Neue"/>
        <a:ea typeface="Helvetica Neue"/>
        <a:cs typeface="Helvetica Neue"/>
        <a:sym typeface="Helvetica Neue"/>
      </a:defRPr>
    </a:lvl6pPr>
    <a:lvl7pPr indent="685738" defTabSz="228580" latinLnBrk="0">
      <a:lnSpc>
        <a:spcPct val="117999"/>
      </a:lnSpc>
      <a:defRPr sz="700">
        <a:solidFill>
          <a:schemeClr val="accent3"/>
        </a:solidFill>
        <a:latin typeface="Helvetica Neue"/>
        <a:ea typeface="Helvetica Neue"/>
        <a:cs typeface="Helvetica Neue"/>
        <a:sym typeface="Helvetica Neue"/>
      </a:defRPr>
    </a:lvl7pPr>
    <a:lvl8pPr indent="800027" defTabSz="228580" latinLnBrk="0">
      <a:lnSpc>
        <a:spcPct val="117999"/>
      </a:lnSpc>
      <a:defRPr sz="700">
        <a:solidFill>
          <a:schemeClr val="accent3"/>
        </a:solidFill>
        <a:latin typeface="Helvetica Neue"/>
        <a:ea typeface="Helvetica Neue"/>
        <a:cs typeface="Helvetica Neue"/>
        <a:sym typeface="Helvetica Neue"/>
      </a:defRPr>
    </a:lvl8pPr>
    <a:lvl9pPr indent="914317" defTabSz="228580" latinLnBrk="0">
      <a:lnSpc>
        <a:spcPct val="117999"/>
      </a:lnSpc>
      <a:defRPr sz="700">
        <a:solidFill>
          <a:schemeClr val="accent3"/>
        </a:solidFill>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4557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TABA are in the fortunate position that every practice has had access to a link worker since 2015. </a:t>
            </a:r>
          </a:p>
          <a:p>
            <a:r>
              <a:rPr lang="en-GB" dirty="0"/>
              <a:t>Wigan has been a national lead with social prescribing. </a:t>
            </a:r>
          </a:p>
        </p:txBody>
      </p:sp>
    </p:spTree>
    <p:extLst>
      <p:ext uri="{BB962C8B-B14F-4D97-AF65-F5344CB8AC3E}">
        <p14:creationId xmlns:p14="http://schemas.microsoft.com/office/powerpoint/2010/main" val="3338318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pPr>
              <a:lnSpc>
                <a:spcPts val="1800"/>
              </a:lnSpc>
              <a:spcAft>
                <a:spcPts val="800"/>
              </a:spcAft>
            </a:pPr>
            <a:r>
              <a:rPr lang="en-GB" sz="1800" dirty="0">
                <a:solidFill>
                  <a:srgbClr val="3C4245"/>
                </a:solidFill>
                <a:effectLst/>
                <a:latin typeface="Arial" panose="020B0604020202020204" pitchFamily="34" charset="0"/>
                <a:ea typeface="Times New Roman" panose="02020603050405020304" pitchFamily="18" charset="0"/>
                <a:cs typeface="Times New Roman" panose="02020603050405020304" pitchFamily="18" charset="0"/>
              </a:rPr>
              <a:t>Many factors combine to affect the health of individuals in our communities. Whether people are healthy or not, is determined by their circumstances and environment. Factors such as where we live, the state of our environment, genetics, our income and education level, and our relationships with friends and family all have considerable impacts on health.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GB" sz="1800" dirty="0">
                <a:solidFill>
                  <a:srgbClr val="3C4245"/>
                </a:solidFill>
                <a:effectLst/>
                <a:latin typeface="Arial" panose="020B0604020202020204" pitchFamily="34" charset="0"/>
                <a:ea typeface="Times New Roman" panose="02020603050405020304" pitchFamily="18" charset="0"/>
                <a:cs typeface="Times New Roman" panose="02020603050405020304" pitchFamily="18" charset="0"/>
              </a:rPr>
              <a:t>The image above provides examples of the social determinants of health, which can influence health equity in positive and negative ways: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GB" sz="1800" dirty="0">
                <a:solidFill>
                  <a:srgbClr val="3C4245"/>
                </a:solidFill>
                <a:effectLst/>
                <a:latin typeface="Arial" panose="020B0604020202020204" pitchFamily="34" charset="0"/>
                <a:ea typeface="Times New Roman" panose="02020603050405020304" pitchFamily="18" charset="0"/>
                <a:cs typeface="Times New Roman" panose="02020603050405020304" pitchFamily="18" charset="0"/>
              </a:rPr>
              <a:t>“Research shows that the social determinants can be more important than health care or lifestyle choices in influencing health. For example, numerous studies suggest that SDH account for between 30-55% of health outcomes”. https://www.who.int/health-topics/social-determinants-of-health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en-GB" sz="1800" dirty="0">
                <a:solidFill>
                  <a:srgbClr val="3C4245"/>
                </a:solidFill>
                <a:effectLst/>
                <a:latin typeface="Arial" panose="020B0604020202020204" pitchFamily="34" charset="0"/>
                <a:ea typeface="Times New Roman" panose="02020603050405020304" pitchFamily="18" charset="0"/>
                <a:cs typeface="Times New Roman" panose="02020603050405020304" pitchFamily="18" charset="0"/>
              </a:rPr>
              <a:t>By addressing these social determinants we can improve health and reduce longstanding inequities.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10"/>
          </p:nvPr>
        </p:nvSpPr>
        <p:spPr>
          <a:xfrm>
            <a:off x="3856038" y="9442450"/>
            <a:ext cx="2951162" cy="496888"/>
          </a:xfrm>
          <a:prstGeom prst="rect">
            <a:avLst/>
          </a:prstGeom>
        </p:spPr>
        <p:txBody>
          <a:bodyPr/>
          <a:lstStyle/>
          <a:p>
            <a:fld id="{97460271-7323-4201-B4D0-D84375D09601}" type="slidenum">
              <a:rPr lang="en-GB" smtClean="0">
                <a:solidFill>
                  <a:prstClr val="black"/>
                </a:solidFill>
                <a:latin typeface="Calibri"/>
              </a:rPr>
              <a:pPr/>
              <a:t>4</a:t>
            </a:fld>
            <a:endParaRPr lang="en-GB" dirty="0">
              <a:solidFill>
                <a:prstClr val="black"/>
              </a:solidFill>
              <a:latin typeface="Calibri"/>
            </a:endParaRPr>
          </a:p>
        </p:txBody>
      </p:sp>
    </p:spTree>
    <p:extLst>
      <p:ext uri="{BB962C8B-B14F-4D97-AF65-F5344CB8AC3E}">
        <p14:creationId xmlns:p14="http://schemas.microsoft.com/office/powerpoint/2010/main" val="264419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478034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381728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560129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 y="746125"/>
            <a:ext cx="6624638" cy="372745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a:xfrm>
            <a:off x="3856038" y="9442450"/>
            <a:ext cx="2951162" cy="496888"/>
          </a:xfrm>
          <a:prstGeom prst="rect">
            <a:avLst/>
          </a:prstGeom>
        </p:spPr>
        <p:txBody>
          <a:bodyPr/>
          <a:lstStyle/>
          <a:p>
            <a:fld id="{97460271-7323-4201-B4D0-D84375D09601}" type="slidenum">
              <a:rPr lang="en-GB" smtClean="0">
                <a:solidFill>
                  <a:prstClr val="black"/>
                </a:solidFill>
                <a:latin typeface="Calibri"/>
              </a:rPr>
              <a:pPr/>
              <a:t>8</a:t>
            </a:fld>
            <a:endParaRPr lang="en-GB" dirty="0">
              <a:solidFill>
                <a:prstClr val="black"/>
              </a:solidFill>
              <a:latin typeface="Calibri"/>
            </a:endParaRPr>
          </a:p>
        </p:txBody>
      </p:sp>
    </p:spTree>
    <p:extLst>
      <p:ext uri="{BB962C8B-B14F-4D97-AF65-F5344CB8AC3E}">
        <p14:creationId xmlns:p14="http://schemas.microsoft.com/office/powerpoint/2010/main" val="9738380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19325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42710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6"/>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812812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xfrm>
            <a:off x="609600" y="6245225"/>
            <a:ext cx="2844800" cy="476250"/>
          </a:xfrm>
          <a:prstGeom prst="rect">
            <a:avLst/>
          </a:prstGeom>
          <a:ln/>
        </p:spPr>
        <p:txBody>
          <a:bodyPr/>
          <a:lstStyle>
            <a:lvl1pPr>
              <a:defRPr/>
            </a:lvl1pPr>
          </a:lstStyle>
          <a:p>
            <a:pPr>
              <a:defRPr/>
            </a:pPr>
            <a:endParaRPr lang="en-GB" altLang="en-US" dirty="0">
              <a:solidFill>
                <a:srgbClr val="000000"/>
              </a:solidFill>
            </a:endParaRPr>
          </a:p>
        </p:txBody>
      </p:sp>
      <p:sp>
        <p:nvSpPr>
          <p:cNvPr id="5" name="Rectangle 5"/>
          <p:cNvSpPr>
            <a:spLocks noGrp="1" noChangeArrowheads="1"/>
          </p:cNvSpPr>
          <p:nvPr>
            <p:ph type="ftr" sz="quarter" idx="11"/>
          </p:nvPr>
        </p:nvSpPr>
        <p:spPr>
          <a:xfrm>
            <a:off x="4165600" y="6245225"/>
            <a:ext cx="3860800" cy="476250"/>
          </a:xfrm>
          <a:prstGeom prst="rect">
            <a:avLst/>
          </a:prstGeom>
          <a:ln/>
        </p:spPr>
        <p:txBody>
          <a:bodyPr/>
          <a:lstStyle>
            <a:lvl1pPr>
              <a:defRPr/>
            </a:lvl1pPr>
          </a:lstStyle>
          <a:p>
            <a:pPr>
              <a:defRPr/>
            </a:pPr>
            <a:endParaRPr lang="en-GB" altLang="en-US" dirty="0">
              <a:solidFill>
                <a:srgbClr val="000000"/>
              </a:solidFill>
            </a:endParaRPr>
          </a:p>
        </p:txBody>
      </p:sp>
      <p:sp>
        <p:nvSpPr>
          <p:cNvPr id="6" name="Rectangle 6"/>
          <p:cNvSpPr>
            <a:spLocks noGrp="1" noChangeArrowheads="1"/>
          </p:cNvSpPr>
          <p:nvPr>
            <p:ph type="sldNum" sz="quarter" idx="12"/>
          </p:nvPr>
        </p:nvSpPr>
        <p:spPr>
          <a:xfrm>
            <a:off x="8737600" y="6245225"/>
            <a:ext cx="2844800" cy="476250"/>
          </a:xfrm>
          <a:prstGeom prst="rect">
            <a:avLst/>
          </a:prstGeom>
          <a:ln/>
        </p:spPr>
        <p:txBody>
          <a:bodyPr/>
          <a:lstStyle>
            <a:lvl1pPr>
              <a:defRPr/>
            </a:lvl1pPr>
          </a:lstStyle>
          <a:p>
            <a:pPr>
              <a:defRPr/>
            </a:pPr>
            <a:fld id="{11894C43-328A-4C9B-B404-9A34AE5E2009}" type="slidenum">
              <a:rPr lang="en-GB" altLang="en-US">
                <a:solidFill>
                  <a:srgbClr val="000000"/>
                </a:solidFill>
              </a:rPr>
              <a:pPr>
                <a:defRPr/>
              </a:pPr>
              <a:t>‹#›</a:t>
            </a:fld>
            <a:endParaRPr lang="en-GB" altLang="en-US" dirty="0">
              <a:solidFill>
                <a:srgbClr val="000000"/>
              </a:solidFill>
            </a:endParaRPr>
          </a:p>
        </p:txBody>
      </p:sp>
    </p:spTree>
    <p:extLst>
      <p:ext uri="{BB962C8B-B14F-4D97-AF65-F5344CB8AC3E}">
        <p14:creationId xmlns:p14="http://schemas.microsoft.com/office/powerpoint/2010/main" val="2707934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baseline="0"/>
            </a:lvl1pPr>
          </a:lstStyle>
          <a:p>
            <a:r>
              <a:rPr lang="en-US" dirty="0"/>
              <a:t>Click to edit Master title style</a:t>
            </a:r>
            <a:endParaRPr lang="en-GB" dirty="0"/>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4432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itle 1">
            <a:extLst>
              <a:ext uri="{FF2B5EF4-FFF2-40B4-BE49-F238E27FC236}">
                <a16:creationId xmlns:a16="http://schemas.microsoft.com/office/drawing/2014/main" id="{38CA56B8-C557-B146-B80E-91044EEF5641}"/>
              </a:ext>
            </a:extLst>
          </p:cNvPr>
          <p:cNvSpPr>
            <a:spLocks noGrp="1"/>
          </p:cNvSpPr>
          <p:nvPr>
            <p:ph type="title"/>
          </p:nvPr>
        </p:nvSpPr>
        <p:spPr>
          <a:xfrm>
            <a:off x="609601" y="163277"/>
            <a:ext cx="9711267" cy="1143000"/>
          </a:xfrm>
        </p:spPr>
        <p:txBody>
          <a:bodyPr/>
          <a:lstStyle>
            <a:lvl1pPr>
              <a:defRPr sz="3000" baseline="0"/>
            </a:lvl1pPr>
          </a:lstStyle>
          <a:p>
            <a:r>
              <a:rPr lang="en-US" dirty="0"/>
              <a:t>Click to edit Master title style</a:t>
            </a:r>
            <a:endParaRPr lang="en-GB" dirty="0"/>
          </a:p>
        </p:txBody>
      </p:sp>
    </p:spTree>
    <p:extLst>
      <p:ext uri="{BB962C8B-B14F-4D97-AF65-F5344CB8AC3E}">
        <p14:creationId xmlns:p14="http://schemas.microsoft.com/office/powerpoint/2010/main" val="19450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F6F2F-024D-214D-AB21-18EDB5548524}"/>
              </a:ext>
            </a:extLst>
          </p:cNvPr>
          <p:cNvSpPr>
            <a:spLocks noGrp="1"/>
          </p:cNvSpPr>
          <p:nvPr>
            <p:ph type="title" hasCustomPrompt="1"/>
          </p:nvPr>
        </p:nvSpPr>
        <p:spPr>
          <a:xfrm>
            <a:off x="838200" y="2020670"/>
            <a:ext cx="10515600" cy="1325563"/>
          </a:xfrm>
          <a:prstGeom prst="rect">
            <a:avLst/>
          </a:prstGeom>
        </p:spPr>
        <p:txBody>
          <a:bodyPr anchor="ctr" anchorCtr="1"/>
          <a:lstStyle>
            <a:lvl1pPr>
              <a:defRPr b="1" i="0" baseline="0"/>
            </a:lvl1pPr>
          </a:lstStyle>
          <a:p>
            <a:r>
              <a:rPr lang="en-US" dirty="0"/>
              <a:t>Intro slide text</a:t>
            </a:r>
          </a:p>
        </p:txBody>
      </p:sp>
      <p:sp>
        <p:nvSpPr>
          <p:cNvPr id="10" name="Text Placeholder 9">
            <a:extLst>
              <a:ext uri="{FF2B5EF4-FFF2-40B4-BE49-F238E27FC236}">
                <a16:creationId xmlns:a16="http://schemas.microsoft.com/office/drawing/2014/main" id="{B806B59D-544B-2341-8A95-0A11F704722F}"/>
              </a:ext>
            </a:extLst>
          </p:cNvPr>
          <p:cNvSpPr>
            <a:spLocks noGrp="1"/>
          </p:cNvSpPr>
          <p:nvPr>
            <p:ph type="body" sz="quarter" idx="10" hasCustomPrompt="1"/>
          </p:nvPr>
        </p:nvSpPr>
        <p:spPr>
          <a:xfrm>
            <a:off x="838200" y="3798434"/>
            <a:ext cx="10515600" cy="1383165"/>
          </a:xfrm>
          <a:prstGeom prst="rect">
            <a:avLst/>
          </a:prstGeom>
        </p:spPr>
        <p:txBody>
          <a:bodyPr anchor="t" anchorCtr="1"/>
          <a:lstStyle>
            <a:lvl1pPr marL="0" indent="0">
              <a:buNone/>
              <a:defRPr/>
            </a:lvl1pPr>
          </a:lstStyle>
          <a:p>
            <a:pPr lvl="0"/>
            <a:r>
              <a:rPr lang="en-US" dirty="0"/>
              <a:t>Subtitle text for intro slide</a:t>
            </a:r>
          </a:p>
        </p:txBody>
      </p:sp>
    </p:spTree>
    <p:extLst>
      <p:ext uri="{BB962C8B-B14F-4D97-AF65-F5344CB8AC3E}">
        <p14:creationId xmlns:p14="http://schemas.microsoft.com/office/powerpoint/2010/main" val="916079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4FFAC-4A47-E44E-BA32-4E2CA259D4CA}"/>
              </a:ext>
            </a:extLst>
          </p:cNvPr>
          <p:cNvSpPr txBox="1">
            <a:spLocks/>
          </p:cNvSpPr>
          <p:nvPr userDrawn="1"/>
        </p:nvSpPr>
        <p:spPr>
          <a:xfrm>
            <a:off x="914400" y="2130436"/>
            <a:ext cx="10363200" cy="1470025"/>
          </a:xfrm>
          <a:prstGeom prst="rect">
            <a:avLst/>
          </a:prstGeom>
        </p:spPr>
        <p:txBody>
          <a:bodyPr anchor="ctr" anchorCtr="1"/>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GB" sz="3000" b="1" i="0" baseline="0" dirty="0"/>
          </a:p>
        </p:txBody>
      </p:sp>
    </p:spTree>
    <p:extLst>
      <p:ext uri="{BB962C8B-B14F-4D97-AF65-F5344CB8AC3E}">
        <p14:creationId xmlns:p14="http://schemas.microsoft.com/office/powerpoint/2010/main" val="250761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3"/>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pic>
        <p:nvPicPr>
          <p:cNvPr id="9" name="Picture 8" descr="Deal-2030-slides-w1920px.jpg">
            <a:extLst>
              <a:ext uri="{FF2B5EF4-FFF2-40B4-BE49-F238E27FC236}">
                <a16:creationId xmlns:a16="http://schemas.microsoft.com/office/drawing/2014/main" id="{231F5A3B-3D73-4F4A-BCB3-BE572C2722D0}"/>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0403"/>
            <a:ext cx="12192000" cy="1111250"/>
          </a:xfrm>
          <a:prstGeom prst="rect">
            <a:avLst/>
          </a:prstGeom>
        </p:spPr>
      </p:pic>
      <p:sp>
        <p:nvSpPr>
          <p:cNvPr id="2050" name="Rectangle 2"/>
          <p:cNvSpPr>
            <a:spLocks noGrp="1" noChangeArrowheads="1"/>
          </p:cNvSpPr>
          <p:nvPr>
            <p:ph type="title"/>
          </p:nvPr>
        </p:nvSpPr>
        <p:spPr bwMode="auto">
          <a:xfrm>
            <a:off x="609601" y="163277"/>
            <a:ext cx="9711267"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dirty="0"/>
              <a:t>Click to edit Master title style</a:t>
            </a:r>
          </a:p>
        </p:txBody>
      </p:sp>
    </p:spTree>
    <p:extLst>
      <p:ext uri="{BB962C8B-B14F-4D97-AF65-F5344CB8AC3E}">
        <p14:creationId xmlns:p14="http://schemas.microsoft.com/office/powerpoint/2010/main" val="31934270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2" r:id="rId3"/>
    <p:sldLayoutId id="2147483753" r:id="rId4"/>
  </p:sldLayoutIdLst>
  <p:txStyles>
    <p:titleStyle>
      <a:lvl1pPr algn="l" rtl="0" eaLnBrk="0" fontAlgn="base" hangingPunct="0">
        <a:spcBef>
          <a:spcPct val="0"/>
        </a:spcBef>
        <a:spcAft>
          <a:spcPct val="0"/>
        </a:spcAft>
        <a:defRPr sz="2800" b="1" i="0" baseline="0">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charset="0"/>
        </a:defRPr>
      </a:lvl2pPr>
      <a:lvl3pPr algn="l" rtl="0" eaLnBrk="0" fontAlgn="base" hangingPunct="0">
        <a:spcBef>
          <a:spcPct val="0"/>
        </a:spcBef>
        <a:spcAft>
          <a:spcPct val="0"/>
        </a:spcAft>
        <a:defRPr sz="4200" b="1">
          <a:solidFill>
            <a:schemeClr val="tx2"/>
          </a:solidFill>
          <a:latin typeface="Arial" charset="0"/>
        </a:defRPr>
      </a:lvl3pPr>
      <a:lvl4pPr algn="l" rtl="0" eaLnBrk="0" fontAlgn="base" hangingPunct="0">
        <a:spcBef>
          <a:spcPct val="0"/>
        </a:spcBef>
        <a:spcAft>
          <a:spcPct val="0"/>
        </a:spcAft>
        <a:defRPr sz="4200" b="1">
          <a:solidFill>
            <a:schemeClr val="tx2"/>
          </a:solidFill>
          <a:latin typeface="Arial" charset="0"/>
        </a:defRPr>
      </a:lvl4pPr>
      <a:lvl5pPr algn="l" rtl="0" eaLnBrk="0" fontAlgn="base" hangingPunct="0">
        <a:spcBef>
          <a:spcPct val="0"/>
        </a:spcBef>
        <a:spcAft>
          <a:spcPct val="0"/>
        </a:spcAft>
        <a:defRPr sz="4200" b="1">
          <a:solidFill>
            <a:schemeClr val="tx2"/>
          </a:solidFill>
          <a:latin typeface="Arial" charset="0"/>
        </a:defRPr>
      </a:lvl5pPr>
      <a:lvl6pPr marL="457200" algn="l" rtl="0" fontAlgn="base">
        <a:spcBef>
          <a:spcPct val="0"/>
        </a:spcBef>
        <a:spcAft>
          <a:spcPct val="0"/>
        </a:spcAft>
        <a:defRPr sz="4200" b="1">
          <a:solidFill>
            <a:schemeClr val="tx2"/>
          </a:solidFill>
          <a:latin typeface="Arial" charset="0"/>
        </a:defRPr>
      </a:lvl6pPr>
      <a:lvl7pPr marL="914400" algn="l" rtl="0" fontAlgn="base">
        <a:spcBef>
          <a:spcPct val="0"/>
        </a:spcBef>
        <a:spcAft>
          <a:spcPct val="0"/>
        </a:spcAft>
        <a:defRPr sz="4200" b="1">
          <a:solidFill>
            <a:schemeClr val="tx2"/>
          </a:solidFill>
          <a:latin typeface="Arial" charset="0"/>
        </a:defRPr>
      </a:lvl7pPr>
      <a:lvl8pPr marL="1371600" algn="l" rtl="0" fontAlgn="base">
        <a:spcBef>
          <a:spcPct val="0"/>
        </a:spcBef>
        <a:spcAft>
          <a:spcPct val="0"/>
        </a:spcAft>
        <a:defRPr sz="4200" b="1">
          <a:solidFill>
            <a:schemeClr val="tx2"/>
          </a:solidFill>
          <a:latin typeface="Arial" charset="0"/>
        </a:defRPr>
      </a:lvl8pPr>
      <a:lvl9pPr marL="1828800" algn="l" rtl="0" fontAlgn="base">
        <a:spcBef>
          <a:spcPct val="0"/>
        </a:spcBef>
        <a:spcAft>
          <a:spcPct val="0"/>
        </a:spcAft>
        <a:defRPr sz="4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71CA4C4-E3A9-084D-922C-E322DF1BDF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980147-8217-F54A-94CB-FFDE61AA3B79}" type="datetimeFigureOut">
              <a:rPr lang="en-US" smtClean="0"/>
              <a:t>6/15/2021</a:t>
            </a:fld>
            <a:endParaRPr lang="en-US"/>
          </a:p>
        </p:txBody>
      </p:sp>
      <p:sp>
        <p:nvSpPr>
          <p:cNvPr id="5" name="Footer Placeholder 4">
            <a:extLst>
              <a:ext uri="{FF2B5EF4-FFF2-40B4-BE49-F238E27FC236}">
                <a16:creationId xmlns:a16="http://schemas.microsoft.com/office/drawing/2014/main" id="{D84B608B-6F2E-1C48-84F9-1845F8BF8B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E794C31-CC47-ED4F-BC22-A99727D0E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7914AC-6919-1047-8D02-F452376012B6}" type="slidenum">
              <a:rPr lang="en-US" smtClean="0"/>
              <a:t>‹#›</a:t>
            </a:fld>
            <a:endParaRPr lang="en-US"/>
          </a:p>
        </p:txBody>
      </p:sp>
      <p:pic>
        <p:nvPicPr>
          <p:cNvPr id="7" name="Picture 6" descr="Deal-2030-header-footer-Powerpoint.jpg">
            <a:extLst>
              <a:ext uri="{FF2B5EF4-FFF2-40B4-BE49-F238E27FC236}">
                <a16:creationId xmlns:a16="http://schemas.microsoft.com/office/drawing/2014/main" id="{382E1725-C2C6-1B4F-AF4F-C12E58A35FF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1569"/>
          <a:stretch/>
        </p:blipFill>
        <p:spPr>
          <a:xfrm>
            <a:off x="0" y="0"/>
            <a:ext cx="12192000" cy="1264024"/>
          </a:xfrm>
          <a:prstGeom prst="rect">
            <a:avLst/>
          </a:prstGeom>
        </p:spPr>
      </p:pic>
      <p:pic>
        <p:nvPicPr>
          <p:cNvPr id="8" name="Picture 7" descr="Deal-2030-header-footer-Powerpoint.jpg">
            <a:extLst>
              <a:ext uri="{FF2B5EF4-FFF2-40B4-BE49-F238E27FC236}">
                <a16:creationId xmlns:a16="http://schemas.microsoft.com/office/drawing/2014/main" id="{E5060437-DA8B-0E4A-AF53-7B20F96C0B9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84902"/>
          <a:stretch/>
        </p:blipFill>
        <p:spPr>
          <a:xfrm>
            <a:off x="0" y="5822576"/>
            <a:ext cx="12192000" cy="1035424"/>
          </a:xfrm>
          <a:prstGeom prst="rect">
            <a:avLst/>
          </a:prstGeom>
        </p:spPr>
      </p:pic>
    </p:spTree>
    <p:extLst>
      <p:ext uri="{BB962C8B-B14F-4D97-AF65-F5344CB8AC3E}">
        <p14:creationId xmlns:p14="http://schemas.microsoft.com/office/powerpoint/2010/main" val="3652222005"/>
      </p:ext>
    </p:extLst>
  </p:cSld>
  <p:clrMap bg1="lt1" tx1="dk1" bg2="lt2" tx2="dk2" accent1="accent1" accent2="accent2" accent3="accent3" accent4="accent4" accent5="accent5" accent6="accent6" hlink="hlink" folHlink="folHlink"/>
  <p:sldLayoutIdLst>
    <p:sldLayoutId id="2147483756" r:id="rId1"/>
    <p:sldLayoutId id="214748375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uk/url?sa=i&amp;url=https%3A%2F%2Fwww.futurelearn.com%2Finfo%2Fcourses%2Ftackling-inequalities%2F0%2Fsteps%2F31057&amp;psig=AOvVaw2iCE24VKoUytMnJj3oXJ0M&amp;ust=1620296745488000&amp;source=images&amp;cd=vfe&amp;ved=0CAIQjRxqFwoTCIDp4_GpsvACFQAAAAAdAAAAABA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mailto:Wigan.clw@nhs.ne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9D1929-B218-5248-9A4D-4505EDB68070}"/>
              </a:ext>
            </a:extLst>
          </p:cNvPr>
          <p:cNvSpPr>
            <a:spLocks noGrp="1"/>
          </p:cNvSpPr>
          <p:nvPr>
            <p:ph type="title"/>
          </p:nvPr>
        </p:nvSpPr>
        <p:spPr>
          <a:xfrm>
            <a:off x="838200" y="1550532"/>
            <a:ext cx="10515600" cy="1325563"/>
          </a:xfrm>
        </p:spPr>
        <p:txBody>
          <a:bodyPr/>
          <a:lstStyle/>
          <a:p>
            <a:pPr algn="ctr"/>
            <a:r>
              <a:rPr lang="en-US" dirty="0"/>
              <a:t>Community link worker service</a:t>
            </a:r>
            <a:br>
              <a:rPr lang="en-US" dirty="0"/>
            </a:br>
            <a:r>
              <a:rPr lang="en-US" dirty="0"/>
              <a:t>TABA</a:t>
            </a:r>
          </a:p>
        </p:txBody>
      </p:sp>
      <p:pic>
        <p:nvPicPr>
          <p:cNvPr id="4" name="Picture 3">
            <a:extLst>
              <a:ext uri="{FF2B5EF4-FFF2-40B4-BE49-F238E27FC236}">
                <a16:creationId xmlns:a16="http://schemas.microsoft.com/office/drawing/2014/main" id="{1715AF66-7492-47CD-8403-E25ACC24984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173868"/>
            <a:ext cx="2133600" cy="2133600"/>
          </a:xfrm>
          <a:prstGeom prst="rect">
            <a:avLst/>
          </a:prstGeom>
          <a:noFill/>
          <a:ln>
            <a:noFill/>
          </a:ln>
        </p:spPr>
      </p:pic>
      <p:sp>
        <p:nvSpPr>
          <p:cNvPr id="6" name="Title 4">
            <a:extLst>
              <a:ext uri="{FF2B5EF4-FFF2-40B4-BE49-F238E27FC236}">
                <a16:creationId xmlns:a16="http://schemas.microsoft.com/office/drawing/2014/main" id="{D2B917F3-03E5-4244-9C57-6B39BD347FE1}"/>
              </a:ext>
            </a:extLst>
          </p:cNvPr>
          <p:cNvSpPr txBox="1">
            <a:spLocks/>
          </p:cNvSpPr>
          <p:nvPr/>
        </p:nvSpPr>
        <p:spPr>
          <a:xfrm>
            <a:off x="838200" y="4405085"/>
            <a:ext cx="10515600" cy="1325563"/>
          </a:xfrm>
          <a:prstGeom prst="rect">
            <a:avLst/>
          </a:prstGeom>
        </p:spPr>
        <p:txBody>
          <a:bodyPr anchor="ctr" anchorCtr="1"/>
          <a:lstStyle>
            <a:lvl1pPr algn="l" defTabSz="914400" rtl="0" eaLnBrk="1" latinLnBrk="0" hangingPunct="1">
              <a:lnSpc>
                <a:spcPct val="90000"/>
              </a:lnSpc>
              <a:spcBef>
                <a:spcPct val="0"/>
              </a:spcBef>
              <a:buNone/>
              <a:defRPr sz="4400" b="1" i="0" kern="1200" baseline="0">
                <a:solidFill>
                  <a:schemeClr val="tx1"/>
                </a:solidFill>
                <a:latin typeface="+mj-lt"/>
                <a:ea typeface="+mj-ea"/>
                <a:cs typeface="+mj-cs"/>
              </a:defRPr>
            </a:lvl1pPr>
          </a:lstStyle>
          <a:p>
            <a:pPr algn="ctr"/>
            <a:endParaRPr lang="en-US" dirty="0"/>
          </a:p>
        </p:txBody>
      </p:sp>
    </p:spTree>
    <p:extLst>
      <p:ext uri="{BB962C8B-B14F-4D97-AF65-F5344CB8AC3E}">
        <p14:creationId xmlns:p14="http://schemas.microsoft.com/office/powerpoint/2010/main" val="321311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141372-73C1-4D3A-A5ED-F701484FD104}"/>
              </a:ext>
            </a:extLst>
          </p:cNvPr>
          <p:cNvSpPr>
            <a:spLocks noGrp="1"/>
          </p:cNvSpPr>
          <p:nvPr>
            <p:ph type="body" idx="1"/>
          </p:nvPr>
        </p:nvSpPr>
        <p:spPr>
          <a:xfrm>
            <a:off x="353223" y="4187032"/>
            <a:ext cx="11485554" cy="639762"/>
          </a:xfrm>
        </p:spPr>
        <p:txBody>
          <a:bodyPr/>
          <a:lstStyle/>
          <a:p>
            <a:pPr algn="ctr"/>
            <a:r>
              <a:rPr lang="en-GB" sz="6600" dirty="0"/>
              <a:t>Thank you</a:t>
            </a:r>
          </a:p>
          <a:p>
            <a:pPr algn="ctr"/>
            <a:r>
              <a:rPr lang="en-GB" sz="6600" dirty="0"/>
              <a:t>Do you have any questions?</a:t>
            </a:r>
          </a:p>
        </p:txBody>
      </p:sp>
    </p:spTree>
    <p:extLst>
      <p:ext uri="{BB962C8B-B14F-4D97-AF65-F5344CB8AC3E}">
        <p14:creationId xmlns:p14="http://schemas.microsoft.com/office/powerpoint/2010/main" val="1965927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2866FE80-7F00-4092-B772-05FD5EB7EAC2}"/>
              </a:ext>
            </a:extLst>
          </p:cNvPr>
          <p:cNvSpPr txBox="1">
            <a:spLocks/>
          </p:cNvSpPr>
          <p:nvPr/>
        </p:nvSpPr>
        <p:spPr>
          <a:xfrm>
            <a:off x="609600" y="1538324"/>
            <a:ext cx="10972800" cy="97789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4400" b="1" dirty="0"/>
              <a:t>What does a Community Link Worker do?</a:t>
            </a:r>
          </a:p>
        </p:txBody>
      </p:sp>
      <p:sp>
        <p:nvSpPr>
          <p:cNvPr id="3" name="TextBox 2">
            <a:extLst>
              <a:ext uri="{FF2B5EF4-FFF2-40B4-BE49-F238E27FC236}">
                <a16:creationId xmlns:a16="http://schemas.microsoft.com/office/drawing/2014/main" id="{19E3E916-3713-4995-A47B-CFFDEB722D85}"/>
              </a:ext>
            </a:extLst>
          </p:cNvPr>
          <p:cNvSpPr txBox="1"/>
          <p:nvPr/>
        </p:nvSpPr>
        <p:spPr>
          <a:xfrm>
            <a:off x="0" y="2333338"/>
            <a:ext cx="12192000" cy="3539430"/>
          </a:xfrm>
          <a:prstGeom prst="rect">
            <a:avLst/>
          </a:prstGeom>
          <a:noFill/>
        </p:spPr>
        <p:txBody>
          <a:bodyPr wrap="square" rtlCol="0">
            <a:spAutoFit/>
          </a:bodyPr>
          <a:lstStyle/>
          <a:p>
            <a:pPr marL="457200" indent="-457200">
              <a:lnSpc>
                <a:spcPct val="100000"/>
              </a:lnSpc>
              <a:buFont typeface="Arial" panose="020B0604020202020204" pitchFamily="34" charset="0"/>
              <a:buChar char="•"/>
            </a:pPr>
            <a:r>
              <a:rPr lang="en-GB" sz="2800" dirty="0">
                <a:solidFill>
                  <a:schemeClr val="tx1"/>
                </a:solidFill>
              </a:rPr>
              <a:t>Works with patients to identify social factors that may be affecting their health and wellbeing.</a:t>
            </a:r>
          </a:p>
          <a:p>
            <a:pPr marL="457200" indent="-457200">
              <a:lnSpc>
                <a:spcPct val="100000"/>
              </a:lnSpc>
              <a:buFont typeface="Arial" panose="020B0604020202020204" pitchFamily="34" charset="0"/>
              <a:buChar char="•"/>
            </a:pPr>
            <a:r>
              <a:rPr lang="en-GB" sz="2800" dirty="0">
                <a:solidFill>
                  <a:schemeClr val="tx1"/>
                </a:solidFill>
              </a:rPr>
              <a:t>Uses a holistic and asset based approach to empower patients to make positive changes and reduce health inequalities.</a:t>
            </a:r>
          </a:p>
          <a:p>
            <a:pPr marL="457200" indent="-457200">
              <a:lnSpc>
                <a:spcPct val="100000"/>
              </a:lnSpc>
              <a:buFont typeface="Arial" panose="020B0604020202020204" pitchFamily="34" charset="0"/>
              <a:buChar char="•"/>
            </a:pPr>
            <a:r>
              <a:rPr lang="en-GB" sz="2800" dirty="0">
                <a:solidFill>
                  <a:schemeClr val="tx1"/>
                </a:solidFill>
              </a:rPr>
              <a:t>Addresses barriers to engagement to enable people to play an active part in their care.</a:t>
            </a:r>
          </a:p>
          <a:p>
            <a:pPr marL="457200" indent="-457200">
              <a:lnSpc>
                <a:spcPct val="100000"/>
              </a:lnSpc>
              <a:buFont typeface="Arial" panose="020B0604020202020204" pitchFamily="34" charset="0"/>
              <a:buChar char="•"/>
            </a:pPr>
            <a:r>
              <a:rPr lang="en-GB" sz="2800" dirty="0">
                <a:solidFill>
                  <a:schemeClr val="tx1"/>
                </a:solidFill>
              </a:rPr>
              <a:t>Utilises and builds on the local community assets.</a:t>
            </a:r>
          </a:p>
          <a:p>
            <a:pPr marL="457200" indent="-457200">
              <a:lnSpc>
                <a:spcPct val="100000"/>
              </a:lnSpc>
              <a:buFont typeface="Arial" panose="020B0604020202020204" pitchFamily="34" charset="0"/>
              <a:buChar char="•"/>
            </a:pPr>
            <a:r>
              <a:rPr lang="en-GB" sz="2800" dirty="0">
                <a:solidFill>
                  <a:schemeClr val="tx1"/>
                </a:solidFill>
              </a:rPr>
              <a:t>Aims to increase patients control over their own health and lives.</a:t>
            </a:r>
          </a:p>
        </p:txBody>
      </p:sp>
    </p:spTree>
    <p:extLst>
      <p:ext uri="{BB962C8B-B14F-4D97-AF65-F5344CB8AC3E}">
        <p14:creationId xmlns:p14="http://schemas.microsoft.com/office/powerpoint/2010/main" val="3843869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95F38-8016-4218-98E3-1E22C88ED522}"/>
              </a:ext>
            </a:extLst>
          </p:cNvPr>
          <p:cNvSpPr>
            <a:spLocks noGrp="1"/>
          </p:cNvSpPr>
          <p:nvPr>
            <p:ph type="title"/>
          </p:nvPr>
        </p:nvSpPr>
        <p:spPr/>
        <p:txBody>
          <a:bodyPr/>
          <a:lstStyle/>
          <a:p>
            <a:r>
              <a:rPr lang="en-GB" dirty="0"/>
              <a:t>Evidence Base</a:t>
            </a:r>
          </a:p>
        </p:txBody>
      </p:sp>
      <p:sp>
        <p:nvSpPr>
          <p:cNvPr id="3" name="Content Placeholder 2">
            <a:extLst>
              <a:ext uri="{FF2B5EF4-FFF2-40B4-BE49-F238E27FC236}">
                <a16:creationId xmlns:a16="http://schemas.microsoft.com/office/drawing/2014/main" id="{8370B233-164D-4E67-948A-E3F82558C7AB}"/>
              </a:ext>
            </a:extLst>
          </p:cNvPr>
          <p:cNvSpPr>
            <a:spLocks noGrp="1"/>
          </p:cNvSpPr>
          <p:nvPr>
            <p:ph idx="1"/>
          </p:nvPr>
        </p:nvSpPr>
        <p:spPr/>
        <p:txBody>
          <a:bodyPr/>
          <a:lstStyle/>
          <a:p>
            <a:pPr marL="0" indent="0">
              <a:buNone/>
            </a:pPr>
            <a:r>
              <a:rPr lang="en-GB" b="1" dirty="0"/>
              <a:t>The evidence suggests social prescribing can reduce the burden on primary and secondary care </a:t>
            </a:r>
            <a:r>
              <a:rPr lang="en-GB" b="1" i="1" dirty="0"/>
              <a:t>(</a:t>
            </a:r>
            <a:r>
              <a:rPr lang="en-GB" b="1" i="1" dirty="0" err="1"/>
              <a:t>Polley</a:t>
            </a:r>
            <a:r>
              <a:rPr lang="en-GB" b="1" i="1" dirty="0"/>
              <a:t> et al, 2017)</a:t>
            </a:r>
            <a:endParaRPr lang="en-GB" b="1" dirty="0"/>
          </a:p>
          <a:p>
            <a:pPr marL="0" indent="0">
              <a:buNone/>
            </a:pPr>
            <a:r>
              <a:rPr lang="en-GB" dirty="0"/>
              <a:t>Key findings:</a:t>
            </a:r>
          </a:p>
          <a:p>
            <a:pPr lvl="1"/>
            <a:r>
              <a:rPr lang="en-GB" dirty="0"/>
              <a:t>Reduction in demand for GP services (Kimberlee et al, 2014; </a:t>
            </a:r>
            <a:r>
              <a:rPr lang="en-GB" dirty="0" err="1"/>
              <a:t>Longwill</a:t>
            </a:r>
            <a:r>
              <a:rPr lang="en-GB" dirty="0"/>
              <a:t>, 2014)</a:t>
            </a:r>
          </a:p>
          <a:p>
            <a:pPr lvl="1"/>
            <a:r>
              <a:rPr lang="en-GB" dirty="0"/>
              <a:t>Reduction in A&amp;E attendances (</a:t>
            </a:r>
            <a:r>
              <a:rPr lang="en-GB" dirty="0" err="1"/>
              <a:t>Farenden</a:t>
            </a:r>
            <a:r>
              <a:rPr lang="en-GB" dirty="0"/>
              <a:t> et al, 2015)</a:t>
            </a:r>
          </a:p>
          <a:p>
            <a:pPr lvl="1"/>
            <a:r>
              <a:rPr lang="en-GB" dirty="0"/>
              <a:t>Reduction in secondary care referrals (Brandling et al, 2011)</a:t>
            </a:r>
          </a:p>
          <a:p>
            <a:pPr lvl="1"/>
            <a:endParaRPr lang="en-GB" dirty="0"/>
          </a:p>
          <a:p>
            <a:pPr marL="128016" lvl="1" indent="0">
              <a:buNone/>
            </a:pPr>
            <a:r>
              <a:rPr lang="en-GB" b="0" i="0" dirty="0">
                <a:solidFill>
                  <a:srgbClr val="141414"/>
                </a:solidFill>
                <a:effectLst/>
                <a:latin typeface="Tw Cen MT" panose="020B0602020104020603" pitchFamily="34" charset="0"/>
              </a:rPr>
              <a:t>The NHS Long-Term Plan </a:t>
            </a:r>
            <a:r>
              <a:rPr lang="en-GB" dirty="0">
                <a:solidFill>
                  <a:srgbClr val="141414"/>
                </a:solidFill>
                <a:latin typeface="Tw Cen MT" panose="020B0602020104020603" pitchFamily="34" charset="0"/>
              </a:rPr>
              <a:t>have </a:t>
            </a:r>
            <a:r>
              <a:rPr lang="en-GB" b="0" i="0" dirty="0">
                <a:solidFill>
                  <a:srgbClr val="141414"/>
                </a:solidFill>
                <a:effectLst/>
                <a:latin typeface="Tw Cen MT" panose="020B0602020104020603" pitchFamily="34" charset="0"/>
              </a:rPr>
              <a:t>set a target that by 2023/24 every GP practice in England will have access to a social prescribing link worker</a:t>
            </a:r>
          </a:p>
          <a:p>
            <a:endParaRPr lang="en-GB" dirty="0"/>
          </a:p>
        </p:txBody>
      </p:sp>
    </p:spTree>
    <p:extLst>
      <p:ext uri="{BB962C8B-B14F-4D97-AF65-F5344CB8AC3E}">
        <p14:creationId xmlns:p14="http://schemas.microsoft.com/office/powerpoint/2010/main" val="216611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1E3F7-D398-D24B-B727-4A4A48B6D1E4}"/>
              </a:ext>
            </a:extLst>
          </p:cNvPr>
          <p:cNvSpPr>
            <a:spLocks noGrp="1"/>
          </p:cNvSpPr>
          <p:nvPr>
            <p:ph type="title"/>
          </p:nvPr>
        </p:nvSpPr>
        <p:spPr>
          <a:xfrm>
            <a:off x="609601" y="163277"/>
            <a:ext cx="9711267" cy="1143000"/>
          </a:xfrm>
        </p:spPr>
        <p:txBody>
          <a:bodyPr wrap="square" anchor="ctr">
            <a:normAutofit/>
          </a:bodyPr>
          <a:lstStyle/>
          <a:p>
            <a:r>
              <a:rPr lang="en-US" dirty="0"/>
              <a:t>Social Determinants of health</a:t>
            </a:r>
          </a:p>
        </p:txBody>
      </p:sp>
      <p:pic>
        <p:nvPicPr>
          <p:cNvPr id="6" name="Picture 5" descr="The social determinants of health">
            <a:hlinkClick r:id="rId3" tgtFrame="&quot;_blank&quot;"/>
            <a:extLst>
              <a:ext uri="{FF2B5EF4-FFF2-40B4-BE49-F238E27FC236}">
                <a16:creationId xmlns:a16="http://schemas.microsoft.com/office/drawing/2014/main" id="{89C8C30A-98B7-4B59-B719-42CDE2AB651B}"/>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1460500" y="1016000"/>
            <a:ext cx="9271000" cy="5842000"/>
          </a:xfrm>
          <a:prstGeom prst="rect">
            <a:avLst/>
          </a:prstGeom>
          <a:noFill/>
          <a:ln>
            <a:noFill/>
          </a:ln>
        </p:spPr>
      </p:pic>
    </p:spTree>
    <p:extLst>
      <p:ext uri="{BB962C8B-B14F-4D97-AF65-F5344CB8AC3E}">
        <p14:creationId xmlns:p14="http://schemas.microsoft.com/office/powerpoint/2010/main" val="105523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6D9D75-1B1B-4738-BC15-B01F7D446AE4}"/>
              </a:ext>
            </a:extLst>
          </p:cNvPr>
          <p:cNvSpPr>
            <a:spLocks noGrp="1"/>
          </p:cNvSpPr>
          <p:nvPr>
            <p:ph type="title"/>
          </p:nvPr>
        </p:nvSpPr>
        <p:spPr/>
        <p:txBody>
          <a:bodyPr/>
          <a:lstStyle/>
          <a:p>
            <a:r>
              <a:rPr lang="en-GB" dirty="0"/>
              <a:t>Client scenario</a:t>
            </a:r>
          </a:p>
        </p:txBody>
      </p:sp>
      <p:sp>
        <p:nvSpPr>
          <p:cNvPr id="7" name="TextBox 6">
            <a:extLst>
              <a:ext uri="{FF2B5EF4-FFF2-40B4-BE49-F238E27FC236}">
                <a16:creationId xmlns:a16="http://schemas.microsoft.com/office/drawing/2014/main" id="{3135D911-75CB-452F-8B43-5A82FE231513}"/>
              </a:ext>
            </a:extLst>
          </p:cNvPr>
          <p:cNvSpPr txBox="1"/>
          <p:nvPr/>
        </p:nvSpPr>
        <p:spPr>
          <a:xfrm>
            <a:off x="6616931" y="5054138"/>
            <a:ext cx="5985163" cy="312650"/>
          </a:xfrm>
          <a:prstGeom prst="rect">
            <a:avLst/>
          </a:prstGeom>
          <a:noFill/>
        </p:spPr>
        <p:txBody>
          <a:bodyPr wrap="square" rtlCol="0">
            <a:spAutoFit/>
          </a:bodyPr>
          <a:lstStyle/>
          <a:p>
            <a:pPr>
              <a:lnSpc>
                <a:spcPct val="107000"/>
              </a:lnSpc>
              <a:spcAft>
                <a:spcPts val="800"/>
              </a:spcAft>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12DB82C-ADF8-4F78-9AF6-9122DDF67E51}"/>
              </a:ext>
            </a:extLst>
          </p:cNvPr>
          <p:cNvSpPr/>
          <p:nvPr/>
        </p:nvSpPr>
        <p:spPr bwMode="auto">
          <a:xfrm>
            <a:off x="99753" y="1072343"/>
            <a:ext cx="4480560" cy="87283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9" name="Rectangle: Rounded Corners 8">
            <a:extLst>
              <a:ext uri="{FF2B5EF4-FFF2-40B4-BE49-F238E27FC236}">
                <a16:creationId xmlns:a16="http://schemas.microsoft.com/office/drawing/2014/main" id="{7AA867A2-03D1-4F0E-B441-718CDD6C3537}"/>
              </a:ext>
            </a:extLst>
          </p:cNvPr>
          <p:cNvSpPr/>
          <p:nvPr/>
        </p:nvSpPr>
        <p:spPr bwMode="auto">
          <a:xfrm>
            <a:off x="2414892" y="1508761"/>
            <a:ext cx="4480560" cy="5023206"/>
          </a:xfrm>
          <a:prstGeom prst="roundRect">
            <a:avLst>
              <a:gd name="adj" fmla="val 11539"/>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Meet Joe</a:t>
            </a:r>
          </a:p>
          <a:p>
            <a:pPr marL="342900" indent="-342900">
              <a:lnSpc>
                <a:spcPct val="107000"/>
              </a:lnSpc>
              <a:spcAft>
                <a:spcPts val="800"/>
              </a:spcAft>
              <a:buFont typeface="Arial" panose="020B0604020202020204" pitchFamily="34" charset="0"/>
              <a:buChar char="•"/>
            </a:pP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Joe is 54 years old</a:t>
            </a:r>
          </a:p>
          <a:p>
            <a:pPr marL="342900" indent="-342900">
              <a:lnSpc>
                <a:spcPct val="107000"/>
              </a:lnSpc>
              <a:spcAft>
                <a:spcPts val="800"/>
              </a:spcAft>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Lives alone</a:t>
            </a:r>
          </a:p>
          <a:p>
            <a:pPr marL="342900" indent="-342900">
              <a:lnSpc>
                <a:spcPct val="107000"/>
              </a:lnSpc>
              <a:spcAft>
                <a:spcPts val="800"/>
              </a:spcAft>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Unemployed due to ill health</a:t>
            </a:r>
          </a:p>
          <a:p>
            <a:pPr marL="342900" indent="-342900">
              <a:lnSpc>
                <a:spcPct val="107000"/>
              </a:lnSpc>
              <a:spcAft>
                <a:spcPts val="800"/>
              </a:spcAft>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Benefit generated income</a:t>
            </a:r>
          </a:p>
          <a:p>
            <a:pPr marL="342900" indent="-342900">
              <a:lnSpc>
                <a:spcPct val="107000"/>
              </a:lnSpc>
              <a:spcAft>
                <a:spcPts val="800"/>
              </a:spcAft>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Is overweight, eats unhealthily and smokes</a:t>
            </a:r>
          </a:p>
          <a:p>
            <a:pPr marL="342900" indent="-342900">
              <a:lnSpc>
                <a:spcPct val="107000"/>
              </a:lnSpc>
              <a:spcAft>
                <a:spcPts val="800"/>
              </a:spcAft>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Regularly attends GP surgery with mental health issues and chest infections</a:t>
            </a:r>
          </a:p>
          <a:p>
            <a:pPr marL="342900" indent="-342900">
              <a:lnSpc>
                <a:spcPct val="107000"/>
              </a:lnSpc>
              <a:spcAft>
                <a:spcPts val="800"/>
              </a:spcAft>
              <a:buFont typeface="Arial" panose="020B0604020202020204" pitchFamily="34" charset="0"/>
              <a:buChar char="•"/>
            </a:pPr>
            <a:r>
              <a:rPr lang="en-GB" sz="2000" dirty="0">
                <a:solidFill>
                  <a:schemeClr val="tx1"/>
                </a:solidFill>
                <a:latin typeface="Calibri" panose="020F0502020204030204" pitchFamily="34" charset="0"/>
                <a:ea typeface="Calibri" panose="020F0502020204030204" pitchFamily="34" charset="0"/>
                <a:cs typeface="Times New Roman" panose="02020603050405020304" pitchFamily="18" charset="0"/>
              </a:rPr>
              <a:t>Is feeling very low due to his mental and physical health</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descr="Young businessman sitting hands on head">
            <a:extLst>
              <a:ext uri="{FF2B5EF4-FFF2-40B4-BE49-F238E27FC236}">
                <a16:creationId xmlns:a16="http://schemas.microsoft.com/office/drawing/2014/main" id="{40C441C8-13B8-4261-9BBA-5311102CE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427316"/>
            <a:ext cx="2352150" cy="4339244"/>
          </a:xfrm>
          <a:prstGeom prst="rect">
            <a:avLst/>
          </a:prstGeom>
        </p:spPr>
      </p:pic>
      <p:sp>
        <p:nvSpPr>
          <p:cNvPr id="15" name="Rectangle: Rounded Corners 14">
            <a:extLst>
              <a:ext uri="{FF2B5EF4-FFF2-40B4-BE49-F238E27FC236}">
                <a16:creationId xmlns:a16="http://schemas.microsoft.com/office/drawing/2014/main" id="{9CAAA518-ED69-4B80-BC31-2A09AE839872}"/>
              </a:ext>
            </a:extLst>
          </p:cNvPr>
          <p:cNvSpPr/>
          <p:nvPr/>
        </p:nvSpPr>
        <p:spPr bwMode="auto">
          <a:xfrm>
            <a:off x="7315914" y="1945179"/>
            <a:ext cx="4480560" cy="4096292"/>
          </a:xfrm>
          <a:prstGeom prst="roundRect">
            <a:avLst>
              <a:gd name="adj" fmla="val 11539"/>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a:lnSpc>
                <a:spcPct val="107000"/>
              </a:lnSpc>
              <a:spcAft>
                <a:spcPts val="800"/>
              </a:spcAft>
            </a:pP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GP notices that Joe regularly attends the surgery for the same problems. </a:t>
            </a:r>
          </a:p>
          <a:p>
            <a:pPr>
              <a:lnSpc>
                <a:spcPct val="107000"/>
              </a:lnSpc>
              <a:spcAft>
                <a:spcPts val="800"/>
              </a:spcAft>
            </a:pP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The GP asks Joe if he would like support with his health and wellbeing. </a:t>
            </a:r>
          </a:p>
          <a:p>
            <a:pPr>
              <a:lnSpc>
                <a:spcPct val="107000"/>
              </a:lnSpc>
              <a:spcAft>
                <a:spcPts val="800"/>
              </a:spcAft>
            </a:pPr>
            <a:r>
              <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rPr>
              <a:t>Joe agrees that it is time to make changes and consents to a referral. </a:t>
            </a:r>
          </a:p>
        </p:txBody>
      </p:sp>
    </p:spTree>
    <p:extLst>
      <p:ext uri="{BB962C8B-B14F-4D97-AF65-F5344CB8AC3E}">
        <p14:creationId xmlns:p14="http://schemas.microsoft.com/office/powerpoint/2010/main" val="256052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F6D9D75-1B1B-4738-BC15-B01F7D446AE4}"/>
              </a:ext>
            </a:extLst>
          </p:cNvPr>
          <p:cNvSpPr>
            <a:spLocks noGrp="1"/>
          </p:cNvSpPr>
          <p:nvPr>
            <p:ph type="title"/>
          </p:nvPr>
        </p:nvSpPr>
        <p:spPr/>
        <p:txBody>
          <a:bodyPr/>
          <a:lstStyle/>
          <a:p>
            <a:r>
              <a:rPr lang="en-GB" dirty="0"/>
              <a:t>Client scenario</a:t>
            </a:r>
          </a:p>
        </p:txBody>
      </p:sp>
      <p:sp>
        <p:nvSpPr>
          <p:cNvPr id="7" name="TextBox 6">
            <a:extLst>
              <a:ext uri="{FF2B5EF4-FFF2-40B4-BE49-F238E27FC236}">
                <a16:creationId xmlns:a16="http://schemas.microsoft.com/office/drawing/2014/main" id="{3135D911-75CB-452F-8B43-5A82FE231513}"/>
              </a:ext>
            </a:extLst>
          </p:cNvPr>
          <p:cNvSpPr txBox="1"/>
          <p:nvPr/>
        </p:nvSpPr>
        <p:spPr>
          <a:xfrm>
            <a:off x="6616931" y="5054138"/>
            <a:ext cx="5985163" cy="312650"/>
          </a:xfrm>
          <a:prstGeom prst="rect">
            <a:avLst/>
          </a:prstGeom>
          <a:noFill/>
        </p:spPr>
        <p:txBody>
          <a:bodyPr wrap="square" rtlCol="0">
            <a:spAutoFit/>
          </a:bodyPr>
          <a:lstStyle/>
          <a:p>
            <a:pPr>
              <a:lnSpc>
                <a:spcPct val="107000"/>
              </a:lnSpc>
              <a:spcAft>
                <a:spcPts val="800"/>
              </a:spcAft>
            </a:pP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E12DB82C-ADF8-4F78-9AF6-9122DDF67E51}"/>
              </a:ext>
            </a:extLst>
          </p:cNvPr>
          <p:cNvSpPr/>
          <p:nvPr/>
        </p:nvSpPr>
        <p:spPr bwMode="auto">
          <a:xfrm>
            <a:off x="99753" y="1072343"/>
            <a:ext cx="4480560" cy="872836"/>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
        <p:nvSpPr>
          <p:cNvPr id="9" name="Rectangle: Rounded Corners 8">
            <a:extLst>
              <a:ext uri="{FF2B5EF4-FFF2-40B4-BE49-F238E27FC236}">
                <a16:creationId xmlns:a16="http://schemas.microsoft.com/office/drawing/2014/main" id="{7AA867A2-03D1-4F0E-B441-718CDD6C3537}"/>
              </a:ext>
            </a:extLst>
          </p:cNvPr>
          <p:cNvSpPr/>
          <p:nvPr/>
        </p:nvSpPr>
        <p:spPr bwMode="auto">
          <a:xfrm>
            <a:off x="236957" y="1306277"/>
            <a:ext cx="4480560" cy="1489436"/>
          </a:xfrm>
          <a:prstGeom prst="roundRect">
            <a:avLst>
              <a:gd name="adj" fmla="val 11539"/>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a:lnSpc>
                <a:spcPct val="107000"/>
              </a:lnSpc>
              <a:spcAft>
                <a:spcPts val="800"/>
              </a:spcAft>
            </a:pPr>
            <a:r>
              <a:rPr lang="en-GB" sz="20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community link worker offers appointments 60-90 minutes long, </a:t>
            </a:r>
            <a:r>
              <a:rPr lang="en-GB"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this gives Joe plenty of time to discuss his problems.</a:t>
            </a:r>
            <a:endParaRPr lang="en-GB" sz="24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Rounded Corners 13">
            <a:extLst>
              <a:ext uri="{FF2B5EF4-FFF2-40B4-BE49-F238E27FC236}">
                <a16:creationId xmlns:a16="http://schemas.microsoft.com/office/drawing/2014/main" id="{1982695C-1D3D-44B0-B043-716C91C69F69}"/>
              </a:ext>
            </a:extLst>
          </p:cNvPr>
          <p:cNvSpPr/>
          <p:nvPr/>
        </p:nvSpPr>
        <p:spPr bwMode="auto">
          <a:xfrm>
            <a:off x="236957" y="3308690"/>
            <a:ext cx="4480560" cy="3054111"/>
          </a:xfrm>
          <a:prstGeom prst="roundRect">
            <a:avLst>
              <a:gd name="adj" fmla="val 11539"/>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a:lnSpc>
                <a:spcPct val="107000"/>
              </a:lnSpc>
              <a:spcAft>
                <a:spcPts val="800"/>
              </a:spcAft>
            </a:pPr>
            <a:r>
              <a:rPr lang="en-GB"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During the appointment Joe discusses:</a:t>
            </a:r>
          </a:p>
          <a:p>
            <a:pPr marL="342900" indent="-342900">
              <a:lnSpc>
                <a:spcPct val="107000"/>
              </a:lnSpc>
              <a:spcAft>
                <a:spcPts val="800"/>
              </a:spcAft>
              <a:buFont typeface="Arial" panose="020B0604020202020204" pitchFamily="34" charset="0"/>
              <a:buChar char="•"/>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 often feels low and doesn’t know what else to do other than see the GP. </a:t>
            </a:r>
          </a:p>
          <a:p>
            <a:pPr marL="342900" indent="-342900">
              <a:lnSpc>
                <a:spcPct val="107000"/>
              </a:lnSpc>
              <a:spcAft>
                <a:spcPts val="800"/>
              </a:spcAft>
              <a:buFont typeface="Arial" panose="020B0604020202020204" pitchFamily="34" charset="0"/>
              <a:buChar char="•"/>
            </a:pP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He feels socially isolated.</a:t>
            </a:r>
          </a:p>
          <a:p>
            <a:pPr marL="342900" indent="-342900">
              <a:lnSpc>
                <a:spcPct val="107000"/>
              </a:lnSpc>
              <a:spcAft>
                <a:spcPts val="800"/>
              </a:spcAft>
              <a:buFont typeface="Arial" panose="020B0604020202020204" pitchFamily="34" charset="0"/>
              <a:buChar char="•"/>
            </a:pP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His income is very low and he cannot pay bills or heat his home.</a:t>
            </a:r>
          </a:p>
          <a:p>
            <a:pPr marL="342900" indent="-342900">
              <a:lnSpc>
                <a:spcPct val="107000"/>
              </a:lnSpc>
              <a:spcAft>
                <a:spcPts val="800"/>
              </a:spcAft>
              <a:buFont typeface="Arial" panose="020B0604020202020204" pitchFamily="34" charset="0"/>
              <a:buChar char="•"/>
            </a:pPr>
            <a:r>
              <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rPr>
              <a:t>Would like to eat healthier, become more active and stop smoking. </a:t>
            </a:r>
            <a:r>
              <a:rPr lang="en-GB"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6" name="Rectangle: Rounded Corners 15">
            <a:extLst>
              <a:ext uri="{FF2B5EF4-FFF2-40B4-BE49-F238E27FC236}">
                <a16:creationId xmlns:a16="http://schemas.microsoft.com/office/drawing/2014/main" id="{92E62C26-F7AD-4A4C-B0C3-1F331FD7C43E}"/>
              </a:ext>
            </a:extLst>
          </p:cNvPr>
          <p:cNvSpPr/>
          <p:nvPr/>
        </p:nvSpPr>
        <p:spPr bwMode="auto">
          <a:xfrm>
            <a:off x="6137563" y="1306277"/>
            <a:ext cx="5733011" cy="3864239"/>
          </a:xfrm>
          <a:prstGeom prst="roundRect">
            <a:avLst>
              <a:gd name="adj" fmla="val 11539"/>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a:lnSpc>
                <a:spcPct val="107000"/>
              </a:lnSpc>
              <a:spcAft>
                <a:spcPts val="800"/>
              </a:spcAft>
            </a:pPr>
            <a:r>
              <a:rPr lang="en-GB"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Joe and the CLW:</a:t>
            </a:r>
          </a:p>
          <a:p>
            <a:pPr marL="342900" indent="-342900">
              <a:lnSpc>
                <a:spcPct val="107000"/>
              </a:lnSpc>
              <a:spcAft>
                <a:spcPts val="800"/>
              </a:spcAft>
              <a:buFont typeface="Arial" panose="020B0604020202020204" pitchFamily="34" charset="0"/>
              <a:buChar char="•"/>
            </a:pP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Work through wellbeing tools and create a wellbeing plan that Joe can do when he is starting to feel low, this helps Joe to feel more in control of his mental health and less dependant on the GP. </a:t>
            </a:r>
          </a:p>
          <a:p>
            <a:pPr marL="342900" indent="-342900">
              <a:lnSpc>
                <a:spcPct val="107000"/>
              </a:lnSpc>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Look at community groups and hobbies that Joe is interested in so that he can build a social network and reduce his social isolation. </a:t>
            </a:r>
          </a:p>
          <a:p>
            <a:pPr marL="342900" indent="-342900">
              <a:lnSpc>
                <a:spcPct val="107000"/>
              </a:lnSpc>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Complete</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 benefits check and refer Joe into </a:t>
            </a:r>
            <a:r>
              <a:rPr lang="en-GB" sz="1400" dirty="0" err="1">
                <a:solidFill>
                  <a:schemeClr val="tx1"/>
                </a:solidFill>
                <a:latin typeface="Calibri" panose="020F0502020204030204" pitchFamily="34" charset="0"/>
                <a:ea typeface="Calibri" panose="020F0502020204030204" pitchFamily="34" charset="0"/>
                <a:cs typeface="Times New Roman" panose="02020603050405020304" pitchFamily="18" charset="0"/>
              </a:rPr>
              <a:t>A</a:t>
            </a:r>
            <a:r>
              <a:rPr lang="en-GB" sz="14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warm</a:t>
            </a:r>
            <a:r>
              <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help with heating his home, living in a warm home will reduce the number of chest infections that Joe gets and his reliance on the GP and medication. </a:t>
            </a:r>
          </a:p>
          <a:p>
            <a:pPr marL="342900" indent="-342900">
              <a:lnSpc>
                <a:spcPct val="107000"/>
              </a:lnSpc>
              <a:spcAft>
                <a:spcPts val="800"/>
              </a:spcAft>
              <a:buFont typeface="Arial" panose="020B0604020202020204" pitchFamily="34" charset="0"/>
              <a:buChar char="•"/>
            </a:pPr>
            <a:r>
              <a:rPr lang="en-GB" sz="1400" dirty="0">
                <a:solidFill>
                  <a:schemeClr val="tx1"/>
                </a:solidFill>
                <a:latin typeface="Calibri" panose="020F0502020204030204" pitchFamily="34" charset="0"/>
                <a:ea typeface="Calibri" panose="020F0502020204030204" pitchFamily="34" charset="0"/>
                <a:cs typeface="Times New Roman" panose="02020603050405020304" pitchFamily="18" charset="0"/>
              </a:rPr>
              <a:t>Work with the Healthy Routes advisor within the practice for support with his lifestyle factors and becoming healthier and happier. </a:t>
            </a:r>
            <a:endParaRPr lang="en-GB"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Rounded Corners 16">
            <a:extLst>
              <a:ext uri="{FF2B5EF4-FFF2-40B4-BE49-F238E27FC236}">
                <a16:creationId xmlns:a16="http://schemas.microsoft.com/office/drawing/2014/main" id="{E2AEF913-2C5C-4408-A5BA-2894122AEFB2}"/>
              </a:ext>
            </a:extLst>
          </p:cNvPr>
          <p:cNvSpPr/>
          <p:nvPr/>
        </p:nvSpPr>
        <p:spPr bwMode="auto">
          <a:xfrm>
            <a:off x="6616931" y="5366788"/>
            <a:ext cx="4973783" cy="1211280"/>
          </a:xfrm>
          <a:prstGeom prst="roundRect">
            <a:avLst>
              <a:gd name="adj" fmla="val 11539"/>
            </a:avLst>
          </a:prstGeom>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t" anchorCtr="0" compatLnSpc="1">
            <a:prstTxWarp prst="textNoShape">
              <a:avLst/>
            </a:prstTxWarp>
            <a:spAutoFit/>
          </a:bodyPr>
          <a:lstStyle/>
          <a:p>
            <a:pPr>
              <a:lnSpc>
                <a:spcPct val="107000"/>
              </a:lnSpc>
              <a:spcAft>
                <a:spcPts val="800"/>
              </a:spcAft>
            </a:pPr>
            <a:r>
              <a:rPr lang="en-GB"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Joe feels more resilient and has learned that he can make changes to control his own mental and physical health, he continues to work with the CLW become a healthier and happier version of himself.</a:t>
            </a:r>
            <a:endParaRPr lang="en-GB" sz="18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descr="Young businessman thumb up">
            <a:extLst>
              <a:ext uri="{FF2B5EF4-FFF2-40B4-BE49-F238E27FC236}">
                <a16:creationId xmlns:a16="http://schemas.microsoft.com/office/drawing/2014/main" id="{821A7F64-181A-4061-8B83-59DC1E6AA0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56726" y="2321952"/>
            <a:ext cx="1498633" cy="4256116"/>
          </a:xfrm>
          <a:prstGeom prst="rect">
            <a:avLst/>
          </a:prstGeom>
        </p:spPr>
      </p:pic>
    </p:spTree>
    <p:extLst>
      <p:ext uri="{BB962C8B-B14F-4D97-AF65-F5344CB8AC3E}">
        <p14:creationId xmlns:p14="http://schemas.microsoft.com/office/powerpoint/2010/main" val="425005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F399EE-765A-44CB-BF6D-36ADF1396540}"/>
              </a:ext>
            </a:extLst>
          </p:cNvPr>
          <p:cNvSpPr>
            <a:spLocks noGrp="1"/>
          </p:cNvSpPr>
          <p:nvPr>
            <p:ph sz="half" idx="2"/>
          </p:nvPr>
        </p:nvSpPr>
        <p:spPr>
          <a:xfrm>
            <a:off x="709083" y="1614152"/>
            <a:ext cx="5386917" cy="3951288"/>
          </a:xfrm>
        </p:spPr>
        <p:txBody>
          <a:bodyPr/>
          <a:lstStyle/>
          <a:p>
            <a:pPr marL="0" indent="0">
              <a:buNone/>
            </a:pPr>
            <a:r>
              <a:rPr lang="en-GB" dirty="0"/>
              <a:t>CLW’s can offer support:</a:t>
            </a:r>
          </a:p>
          <a:p>
            <a:r>
              <a:rPr lang="en-GB" dirty="0"/>
              <a:t>Face to face</a:t>
            </a:r>
          </a:p>
          <a:p>
            <a:r>
              <a:rPr lang="en-GB" dirty="0"/>
              <a:t>Over the telephone</a:t>
            </a:r>
          </a:p>
          <a:p>
            <a:r>
              <a:rPr lang="en-GB" dirty="0"/>
              <a:t>Video calling</a:t>
            </a:r>
          </a:p>
          <a:p>
            <a:r>
              <a:rPr lang="en-GB" dirty="0"/>
              <a:t>Virtual tea and chat group</a:t>
            </a:r>
          </a:p>
          <a:p>
            <a:r>
              <a:rPr lang="en-GB" dirty="0"/>
              <a:t>Walking appointments</a:t>
            </a:r>
          </a:p>
          <a:p>
            <a:r>
              <a:rPr lang="en-GB" dirty="0"/>
              <a:t>Appointments in the community</a:t>
            </a:r>
          </a:p>
          <a:p>
            <a:r>
              <a:rPr lang="en-GB" dirty="0"/>
              <a:t>Home visits</a:t>
            </a:r>
          </a:p>
          <a:p>
            <a:endParaRPr lang="en-GB" dirty="0"/>
          </a:p>
        </p:txBody>
      </p:sp>
      <p:sp>
        <p:nvSpPr>
          <p:cNvPr id="5" name="Content Placeholder 4">
            <a:extLst>
              <a:ext uri="{FF2B5EF4-FFF2-40B4-BE49-F238E27FC236}">
                <a16:creationId xmlns:a16="http://schemas.microsoft.com/office/drawing/2014/main" id="{52639F65-5E4B-4C76-9AC1-766558D39987}"/>
              </a:ext>
            </a:extLst>
          </p:cNvPr>
          <p:cNvSpPr>
            <a:spLocks noGrp="1"/>
          </p:cNvSpPr>
          <p:nvPr>
            <p:ph sz="quarter" idx="4"/>
          </p:nvPr>
        </p:nvSpPr>
        <p:spPr>
          <a:xfrm>
            <a:off x="6625174" y="1461294"/>
            <a:ext cx="5389033" cy="2689225"/>
          </a:xfrm>
        </p:spPr>
        <p:txBody>
          <a:bodyPr/>
          <a:lstStyle/>
          <a:p>
            <a:pPr marL="0" indent="0">
              <a:buNone/>
            </a:pPr>
            <a:r>
              <a:rPr lang="en-GB" sz="1800" dirty="0">
                <a:effectLst/>
                <a:latin typeface="Verdana" panose="020B0604030504040204" pitchFamily="34" charset="0"/>
                <a:ea typeface="Calibri" panose="020F0502020204030204" pitchFamily="34" charset="0"/>
              </a:rPr>
              <a:t>“I had been referred to the community link worker service a few times by my GP and had spoken to </a:t>
            </a:r>
            <a:r>
              <a:rPr lang="en-GB" sz="1800" dirty="0">
                <a:latin typeface="Verdana" panose="020B0604030504040204" pitchFamily="34" charset="0"/>
                <a:ea typeface="Calibri" panose="020F0502020204030204" pitchFamily="34" charset="0"/>
              </a:rPr>
              <a:t>Chloe</a:t>
            </a:r>
            <a:r>
              <a:rPr lang="en-GB" sz="1800" dirty="0">
                <a:effectLst/>
                <a:latin typeface="Verdana" panose="020B0604030504040204" pitchFamily="34" charset="0"/>
                <a:ea typeface="Calibri" panose="020F0502020204030204" pitchFamily="34" charset="0"/>
              </a:rPr>
              <a:t> but I could never go through with the appointments at the GP surgery. I would not have accepted the support without the appointments being over the phone, I was too anxious and nervous talking about things face to face.”</a:t>
            </a:r>
          </a:p>
          <a:p>
            <a:pPr marL="0" indent="0">
              <a:buNone/>
            </a:pPr>
            <a:endParaRPr lang="en-GB" sz="1800" dirty="0">
              <a:latin typeface="Verdana" panose="020B0604030504040204" pitchFamily="34" charset="0"/>
              <a:ea typeface="Calibri" panose="020F0502020204030204" pitchFamily="34" charset="0"/>
            </a:endParaRPr>
          </a:p>
          <a:p>
            <a:pPr marL="0" indent="0">
              <a:buNone/>
            </a:pPr>
            <a:endParaRPr lang="en-GB" sz="1800" dirty="0">
              <a:effectLst/>
              <a:latin typeface="Verdana" panose="020B0604030504040204" pitchFamily="34" charset="0"/>
              <a:ea typeface="Calibri" panose="020F0502020204030204" pitchFamily="34" charset="0"/>
            </a:endParaRPr>
          </a:p>
          <a:p>
            <a:pPr marL="0" indent="0">
              <a:buNone/>
            </a:pPr>
            <a:endParaRPr lang="en-GB" sz="1800" dirty="0">
              <a:latin typeface="Verdana" panose="020B0604030504040204" pitchFamily="34" charset="0"/>
              <a:ea typeface="Calibri" panose="020F0502020204030204" pitchFamily="34" charset="0"/>
            </a:endParaRPr>
          </a:p>
          <a:p>
            <a:pPr marL="0" indent="0">
              <a:buNone/>
            </a:pPr>
            <a:r>
              <a:rPr lang="en-GB" sz="1800" dirty="0">
                <a:effectLst/>
                <a:latin typeface="Verdana" panose="020B0604030504040204" pitchFamily="34" charset="0"/>
                <a:ea typeface="Calibri" panose="020F0502020204030204" pitchFamily="34" charset="0"/>
              </a:rPr>
              <a:t>Offering more than one appointment type has seen our DNA rate drop to 2%. This means we are engaging with and helping more residents than ever before. </a:t>
            </a:r>
            <a:endParaRPr lang="en-GB" sz="1800" dirty="0">
              <a:effectLst/>
              <a:latin typeface="Calibri" panose="020F0502020204030204" pitchFamily="34" charset="0"/>
              <a:ea typeface="Calibri" panose="020F0502020204030204" pitchFamily="34" charset="0"/>
            </a:endParaRPr>
          </a:p>
          <a:p>
            <a:endParaRPr lang="en-GB" dirty="0"/>
          </a:p>
        </p:txBody>
      </p:sp>
      <p:sp>
        <p:nvSpPr>
          <p:cNvPr id="6" name="Title 5">
            <a:extLst>
              <a:ext uri="{FF2B5EF4-FFF2-40B4-BE49-F238E27FC236}">
                <a16:creationId xmlns:a16="http://schemas.microsoft.com/office/drawing/2014/main" id="{1772F840-28FC-415B-882E-4762A31CE30F}"/>
              </a:ext>
            </a:extLst>
          </p:cNvPr>
          <p:cNvSpPr>
            <a:spLocks noGrp="1"/>
          </p:cNvSpPr>
          <p:nvPr>
            <p:ph type="title"/>
          </p:nvPr>
        </p:nvSpPr>
        <p:spPr/>
        <p:txBody>
          <a:bodyPr/>
          <a:lstStyle/>
          <a:p>
            <a:r>
              <a:rPr lang="en-GB" dirty="0"/>
              <a:t>How it looks now</a:t>
            </a:r>
          </a:p>
        </p:txBody>
      </p:sp>
      <p:pic>
        <p:nvPicPr>
          <p:cNvPr id="7" name="Picture 6">
            <a:extLst>
              <a:ext uri="{FF2B5EF4-FFF2-40B4-BE49-F238E27FC236}">
                <a16:creationId xmlns:a16="http://schemas.microsoft.com/office/drawing/2014/main" id="{6AF758A5-5469-436E-9F3E-DB9F11D2FE78}"/>
              </a:ext>
            </a:extLst>
          </p:cNvPr>
          <p:cNvPicPr>
            <a:picLocks noChangeAspect="1"/>
          </p:cNvPicPr>
          <p:nvPr/>
        </p:nvPicPr>
        <p:blipFill>
          <a:blip r:embed="rId3"/>
          <a:stretch>
            <a:fillRect/>
          </a:stretch>
        </p:blipFill>
        <p:spPr>
          <a:xfrm>
            <a:off x="227249" y="5015012"/>
            <a:ext cx="1846026" cy="1846026"/>
          </a:xfrm>
          <a:prstGeom prst="rect">
            <a:avLst/>
          </a:prstGeom>
        </p:spPr>
      </p:pic>
      <p:pic>
        <p:nvPicPr>
          <p:cNvPr id="1026" name="Picture 2" descr="Video Call Icon in Android Style | App icon, Iphone icon, Imessage app">
            <a:extLst>
              <a:ext uri="{FF2B5EF4-FFF2-40B4-BE49-F238E27FC236}">
                <a16:creationId xmlns:a16="http://schemas.microsoft.com/office/drawing/2014/main" id="{34DCCC45-1191-4065-AB3F-B43ABBA548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275" y="5322887"/>
            <a:ext cx="1832041" cy="12302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1E77CF2-CB6E-4CE1-A25B-A5CEEE5C9784}"/>
              </a:ext>
            </a:extLst>
          </p:cNvPr>
          <p:cNvPicPr>
            <a:picLocks noChangeAspect="1"/>
          </p:cNvPicPr>
          <p:nvPr/>
        </p:nvPicPr>
        <p:blipFill>
          <a:blip r:embed="rId5"/>
          <a:stretch>
            <a:fillRect/>
          </a:stretch>
        </p:blipFill>
        <p:spPr>
          <a:xfrm>
            <a:off x="4303191" y="5322887"/>
            <a:ext cx="1104951" cy="1392238"/>
          </a:xfrm>
          <a:prstGeom prst="rect">
            <a:avLst/>
          </a:prstGeom>
        </p:spPr>
      </p:pic>
      <p:sp>
        <p:nvSpPr>
          <p:cNvPr id="12" name="Rectangle: Rounded Corners 11">
            <a:extLst>
              <a:ext uri="{FF2B5EF4-FFF2-40B4-BE49-F238E27FC236}">
                <a16:creationId xmlns:a16="http://schemas.microsoft.com/office/drawing/2014/main" id="{980F6FEA-90D7-44FE-8CA5-94FA45FA9E37}"/>
              </a:ext>
            </a:extLst>
          </p:cNvPr>
          <p:cNvSpPr/>
          <p:nvPr/>
        </p:nvSpPr>
        <p:spPr bwMode="auto">
          <a:xfrm>
            <a:off x="6096000" y="1461294"/>
            <a:ext cx="5595257" cy="231387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112772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7D03313A-4442-D949-A5F1-BB15ABA04C60}"/>
              </a:ext>
            </a:extLst>
          </p:cNvPr>
          <p:cNvSpPr>
            <a:spLocks noGrp="1"/>
          </p:cNvSpPr>
          <p:nvPr>
            <p:ph sz="half" idx="2"/>
          </p:nvPr>
        </p:nvSpPr>
        <p:spPr>
          <a:xfrm>
            <a:off x="609601" y="1302401"/>
            <a:ext cx="10782925" cy="4240914"/>
          </a:xfrm>
        </p:spPr>
        <p:txBody>
          <a:bodyPr/>
          <a:lstStyle/>
          <a:p>
            <a:pPr marL="0" indent="0">
              <a:buNone/>
            </a:pPr>
            <a:r>
              <a:rPr lang="en-US" sz="2000" dirty="0"/>
              <a:t>They are: </a:t>
            </a:r>
          </a:p>
          <a:p>
            <a:r>
              <a:rPr lang="en-US" sz="2000" dirty="0"/>
              <a:t>Socially isolated, bored or lonely and would benefit from being part of the community.</a:t>
            </a:r>
          </a:p>
          <a:p>
            <a:r>
              <a:rPr lang="en-US" sz="2000" dirty="0"/>
              <a:t>A </a:t>
            </a:r>
            <a:r>
              <a:rPr lang="en-US" sz="2000" dirty="0" err="1"/>
              <a:t>carer</a:t>
            </a:r>
            <a:r>
              <a:rPr lang="en-US" sz="2000" dirty="0"/>
              <a:t> for someone and may benefit from some support.</a:t>
            </a:r>
          </a:p>
          <a:p>
            <a:r>
              <a:rPr lang="en-US" sz="2000" dirty="0"/>
              <a:t>Struggling with debt, finances or have benefit queries.</a:t>
            </a:r>
          </a:p>
          <a:p>
            <a:r>
              <a:rPr lang="en-US" sz="2000" dirty="0"/>
              <a:t>Unemployed and would like support to find work.</a:t>
            </a:r>
          </a:p>
          <a:p>
            <a:r>
              <a:rPr lang="en-US" sz="2000" dirty="0"/>
              <a:t>Have experienced a bereavement and may need some support.</a:t>
            </a:r>
          </a:p>
          <a:p>
            <a:r>
              <a:rPr lang="en-US" sz="2000" dirty="0"/>
              <a:t>Are experiencing problems with their family.</a:t>
            </a:r>
          </a:p>
          <a:p>
            <a:r>
              <a:rPr lang="en-US" sz="2000" dirty="0"/>
              <a:t>Are suffering with their mental wellbeing.</a:t>
            </a:r>
          </a:p>
          <a:p>
            <a:r>
              <a:rPr lang="en-US" sz="2000" dirty="0"/>
              <a:t>Have retired and are struggling with the change in circumstances which can lead to further problems.</a:t>
            </a:r>
          </a:p>
          <a:p>
            <a:r>
              <a:rPr lang="en-US" sz="2000" dirty="0"/>
              <a:t>Suffer from long term conditions and may benefit from support in the community.</a:t>
            </a:r>
          </a:p>
          <a:p>
            <a:r>
              <a:rPr lang="en-US" sz="2000" dirty="0"/>
              <a:t>Are interested in volunteering.</a:t>
            </a:r>
          </a:p>
          <a:p>
            <a:r>
              <a:rPr lang="en-US" sz="2000" dirty="0"/>
              <a:t>Are homeless or about to become homeless.</a:t>
            </a:r>
          </a:p>
          <a:p>
            <a:r>
              <a:rPr lang="en-US" sz="2000" dirty="0"/>
              <a:t>Disclose that they have no money/food and don’t know where to get help.</a:t>
            </a:r>
          </a:p>
          <a:p>
            <a:r>
              <a:rPr lang="en-US" sz="2000" dirty="0"/>
              <a:t>You feel they would benefit from help with any other social problems.</a:t>
            </a:r>
          </a:p>
          <a:p>
            <a:endParaRPr lang="en-US" sz="1600" dirty="0"/>
          </a:p>
          <a:p>
            <a:endParaRPr lang="en-US" dirty="0"/>
          </a:p>
        </p:txBody>
      </p:sp>
      <p:sp>
        <p:nvSpPr>
          <p:cNvPr id="2" name="Title 1">
            <a:extLst>
              <a:ext uri="{FF2B5EF4-FFF2-40B4-BE49-F238E27FC236}">
                <a16:creationId xmlns:a16="http://schemas.microsoft.com/office/drawing/2014/main" id="{88926040-4358-9E4F-8512-83000863BFBF}"/>
              </a:ext>
            </a:extLst>
          </p:cNvPr>
          <p:cNvSpPr>
            <a:spLocks noGrp="1"/>
          </p:cNvSpPr>
          <p:nvPr>
            <p:ph type="title"/>
          </p:nvPr>
        </p:nvSpPr>
        <p:spPr/>
        <p:txBody>
          <a:bodyPr/>
          <a:lstStyle/>
          <a:p>
            <a:r>
              <a:rPr lang="en-US" dirty="0"/>
              <a:t>You should refer someone if…</a:t>
            </a:r>
          </a:p>
        </p:txBody>
      </p:sp>
    </p:spTree>
    <p:extLst>
      <p:ext uri="{BB962C8B-B14F-4D97-AF65-F5344CB8AC3E}">
        <p14:creationId xmlns:p14="http://schemas.microsoft.com/office/powerpoint/2010/main" val="1428407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AFEFF49-00B8-4F44-99A9-B3A576FB9466}"/>
              </a:ext>
            </a:extLst>
          </p:cNvPr>
          <p:cNvSpPr>
            <a:spLocks noGrp="1"/>
          </p:cNvSpPr>
          <p:nvPr>
            <p:ph sz="half" idx="2"/>
          </p:nvPr>
        </p:nvSpPr>
        <p:spPr>
          <a:xfrm>
            <a:off x="609600" y="1496291"/>
            <a:ext cx="10882745" cy="4629872"/>
          </a:xfrm>
        </p:spPr>
        <p:txBody>
          <a:bodyPr/>
          <a:lstStyle/>
          <a:p>
            <a:pPr marL="0" indent="0" algn="ctr">
              <a:buNone/>
            </a:pPr>
            <a:r>
              <a:rPr lang="en-GB" b="1" u="sng" dirty="0"/>
              <a:t>Professional referral</a:t>
            </a:r>
          </a:p>
          <a:p>
            <a:pPr marL="0" indent="0" algn="ctr">
              <a:buNone/>
            </a:pPr>
            <a:endParaRPr lang="en-GB" b="1" u="sng" dirty="0"/>
          </a:p>
          <a:p>
            <a:pPr marL="0" indent="0" algn="ctr">
              <a:buNone/>
            </a:pPr>
            <a:r>
              <a:rPr lang="en-GB" b="1" dirty="0"/>
              <a:t>Completed referral form to be emailed to:</a:t>
            </a:r>
          </a:p>
          <a:p>
            <a:pPr marL="0" indent="0" algn="ctr">
              <a:buNone/>
            </a:pPr>
            <a:r>
              <a:rPr lang="en-GB" dirty="0">
                <a:hlinkClick r:id="rId3"/>
              </a:rPr>
              <a:t>Wigan.clw@nhs.net</a:t>
            </a:r>
            <a:endParaRPr lang="en-GB" dirty="0"/>
          </a:p>
          <a:p>
            <a:pPr marL="0" indent="0" algn="ctr">
              <a:buNone/>
            </a:pPr>
            <a:endParaRPr lang="en-GB" dirty="0"/>
          </a:p>
          <a:p>
            <a:pPr marL="0" indent="0" algn="ctr">
              <a:buNone/>
            </a:pPr>
            <a:r>
              <a:rPr lang="en-GB" b="1" u="sng" dirty="0"/>
              <a:t>Self-referral</a:t>
            </a:r>
          </a:p>
          <a:p>
            <a:pPr marL="0" indent="0" algn="ctr">
              <a:buNone/>
            </a:pPr>
            <a:endParaRPr lang="en-GB" b="1" u="sng" dirty="0"/>
          </a:p>
          <a:p>
            <a:pPr marL="0" indent="0" algn="ctr">
              <a:buNone/>
            </a:pPr>
            <a:r>
              <a:rPr lang="en-GB" b="1" dirty="0"/>
              <a:t>Telephone: 01942 836967</a:t>
            </a:r>
          </a:p>
          <a:p>
            <a:pPr marL="0" indent="0" algn="ctr">
              <a:buNone/>
            </a:pPr>
            <a:endParaRPr lang="en-GB" b="1" dirty="0"/>
          </a:p>
          <a:p>
            <a:pPr marL="0" indent="0" algn="ctr">
              <a:buNone/>
            </a:pPr>
            <a:r>
              <a:rPr lang="en-GB" b="1" dirty="0"/>
              <a:t>18+ or families</a:t>
            </a:r>
          </a:p>
          <a:p>
            <a:pPr marL="0" indent="0" algn="ctr">
              <a:buNone/>
            </a:pPr>
            <a:endParaRPr lang="en-GB" dirty="0"/>
          </a:p>
          <a:p>
            <a:pPr marL="0" indent="0" algn="ctr">
              <a:buNone/>
            </a:pPr>
            <a:endParaRPr lang="en-GB" dirty="0"/>
          </a:p>
          <a:p>
            <a:pPr marL="0" indent="0" algn="ctr">
              <a:buNone/>
            </a:pPr>
            <a:endParaRPr lang="en-GB" dirty="0"/>
          </a:p>
        </p:txBody>
      </p:sp>
      <p:sp>
        <p:nvSpPr>
          <p:cNvPr id="6" name="Title 5">
            <a:extLst>
              <a:ext uri="{FF2B5EF4-FFF2-40B4-BE49-F238E27FC236}">
                <a16:creationId xmlns:a16="http://schemas.microsoft.com/office/drawing/2014/main" id="{E446C25B-D313-4ED0-BA9E-6CF42D13B08A}"/>
              </a:ext>
            </a:extLst>
          </p:cNvPr>
          <p:cNvSpPr>
            <a:spLocks noGrp="1"/>
          </p:cNvSpPr>
          <p:nvPr>
            <p:ph type="title"/>
          </p:nvPr>
        </p:nvSpPr>
        <p:spPr/>
        <p:txBody>
          <a:bodyPr/>
          <a:lstStyle/>
          <a:p>
            <a:r>
              <a:rPr lang="en-GB" dirty="0"/>
              <a:t>How to refer</a:t>
            </a:r>
          </a:p>
        </p:txBody>
      </p:sp>
    </p:spTree>
    <p:extLst>
      <p:ext uri="{BB962C8B-B14F-4D97-AF65-F5344CB8AC3E}">
        <p14:creationId xmlns:p14="http://schemas.microsoft.com/office/powerpoint/2010/main" val="1392664954"/>
      </p:ext>
    </p:extLst>
  </p:cSld>
  <p:clrMapOvr>
    <a:masterClrMapping/>
  </p:clrMapOvr>
</p:sld>
</file>

<file path=ppt/theme/theme1.xml><?xml version="1.0" encoding="utf-8"?>
<a:theme xmlns:a="http://schemas.openxmlformats.org/drawingml/2006/main" name="1_Copy of PresentationTemplate">
  <a:themeElements>
    <a:clrScheme name="1_Copy of 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opy of Presentation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opy of Presentation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opy of Presentation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opy of Presentation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opy of Presentation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opy of Presentation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opy of Presentation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opy of Presentation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opy of Presentation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opy of Presentation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opy of Presentation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opy of Presentation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wrap="square">
        <a:spAutoFit/>
      </a:bodyPr>
      <a:lstStyle>
        <a:defPPr algn="l">
          <a:lnSpc>
            <a:spcPct val="100000"/>
          </a:lnSpc>
          <a:defRPr sz="2800" dirty="0">
            <a:solidFill>
              <a:schemeClr val="tx1"/>
            </a:solidFill>
            <a:latin typeface="+mn-lt"/>
          </a:defRPr>
        </a:defPPr>
      </a:lstStyle>
    </a:spDef>
    <a:txDef>
      <a:spPr>
        <a:noFill/>
      </a:spPr>
      <a:bodyPr wrap="square" rtlCol="0">
        <a:spAutoFit/>
      </a:bodyPr>
      <a:lstStyle>
        <a:defPPr algn="l">
          <a:lnSpc>
            <a:spcPct val="100000"/>
          </a:lnSpc>
          <a:defRPr sz="2800" dirty="0"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4C4E56"/>
      </a:accent1>
      <a:accent2>
        <a:srgbClr val="FFFFFF"/>
      </a:accent2>
      <a:accent3>
        <a:srgbClr val="000000"/>
      </a:accent3>
      <a:accent4>
        <a:srgbClr val="DE6A10"/>
      </a:accent4>
      <a:accent5>
        <a:srgbClr val="C82506"/>
      </a:accent5>
      <a:accent6>
        <a:srgbClr val="773F9B"/>
      </a:accent6>
      <a:hlink>
        <a:srgbClr val="0000FF"/>
      </a:hlink>
      <a:folHlink>
        <a:srgbClr val="FF00FF"/>
      </a:folHlink>
    </a:clrScheme>
    <a:fontScheme name="White">
      <a:majorFont>
        <a:latin typeface="BrownStd-Bold"/>
        <a:ea typeface="BrownStd-Bold"/>
        <a:cs typeface="BrownStd-Bold"/>
      </a:majorFont>
      <a:minorFont>
        <a:latin typeface="BrownStd-Bold"/>
        <a:ea typeface="BrownStd-Bold"/>
        <a:cs typeface="BrownStd-Bold"/>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chemeClr val="accent1">
            <a:hueOff val="-13193513"/>
            <a:satOff val="78559"/>
            <a:lumOff val="42549"/>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ts val="4300"/>
          </a:lnSpc>
          <a:spcBef>
            <a:spcPts val="0"/>
          </a:spcBef>
          <a:spcAft>
            <a:spcPts val="0"/>
          </a:spcAft>
          <a:buClrTx/>
          <a:buSzTx/>
          <a:buFontTx/>
          <a:buNone/>
          <a:tabLst/>
          <a:defRPr kumimoji="0" sz="3600" b="0" i="0" u="none" strike="noStrike" cap="none" spc="0" normalizeH="0" baseline="0">
            <a:ln>
              <a:noFill/>
            </a:ln>
            <a:solidFill>
              <a:schemeClr val="accent2">
                <a:hueOff val="-10700000"/>
                <a:satOff val="-46084"/>
                <a:lumOff val="-58039"/>
              </a:schemeClr>
            </a:solidFill>
            <a:effectLst/>
            <a:uFillTx/>
            <a:latin typeface="BrownStd-Regular"/>
            <a:ea typeface="BrownStd-Regular"/>
            <a:cs typeface="BrownStd-Regular"/>
            <a:sym typeface="BrownStd-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rnd">
          <a:solidFill>
            <a:schemeClr val="accent4">
              <a:hueOff val="927941"/>
              <a:satOff val="-10601"/>
              <a:lumOff val="-5960"/>
            </a:schemeClr>
          </a:solidFill>
          <a:custDash>
            <a:ds d="100000" sp="200000"/>
          </a:custDash>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457200" rtl="0" fontAlgn="auto" latinLnBrk="0" hangingPunct="0">
          <a:lnSpc>
            <a:spcPts val="1900"/>
          </a:lnSpc>
          <a:spcBef>
            <a:spcPts val="0"/>
          </a:spcBef>
          <a:spcAft>
            <a:spcPts val="0"/>
          </a:spcAft>
          <a:buClrTx/>
          <a:buSzTx/>
          <a:buFontTx/>
          <a:buNone/>
          <a:tabLst/>
          <a:defRPr kumimoji="0" sz="1600" b="0" i="0" u="none" strike="noStrike" cap="none" spc="0" normalizeH="0" baseline="0">
            <a:ln>
              <a:noFill/>
            </a:ln>
            <a:solidFill>
              <a:schemeClr val="accent3"/>
            </a:solidFill>
            <a:effectLst/>
            <a:uFillTx/>
            <a:latin typeface="BrownStd-Regular"/>
            <a:ea typeface="BrownStd-Regular"/>
            <a:cs typeface="BrownStd-Regular"/>
            <a:sym typeface="BrownStd-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p:properties xmlns:p="http://schemas.microsoft.com/office/2006/metadata/properties" xmlns:xsi="http://www.w3.org/2001/XMLSchema-instance" xmlns:pc="http://schemas.microsoft.com/office/infopath/2007/PartnerControls">
  <documentManagement>
    <Uploaded_x0020_for xmlns="81cbe05d-d6dd-4c31-bf73-3d59a46911f0">Mark O'Brien</Uploaded_x0020_fo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07F709B50435458F919EEB47EB9EDE" ma:contentTypeVersion="10" ma:contentTypeDescription="" ma:contentTypeScope="" ma:versionID="7756f788a35b96c76a94d61bbee9041a">
  <xsd:schema xmlns:xsd="http://www.w3.org/2001/XMLSchema" xmlns:xs="http://www.w3.org/2001/XMLSchema" xmlns:p="http://schemas.microsoft.com/office/2006/metadata/properties" xmlns:ns2="81cbe05d-d6dd-4c31-bf73-3d59a46911f0" targetNamespace="http://schemas.microsoft.com/office/2006/metadata/properties" ma:root="true" ma:fieldsID="db2d7dff4a615d64ed39736b1bc00372" ns2:_="">
    <xsd:import namespace="81cbe05d-d6dd-4c31-bf73-3d59a46911f0"/>
    <xsd:element name="properties">
      <xsd:complexType>
        <xsd:sequence>
          <xsd:element name="documentManagement">
            <xsd:complexType>
              <xsd:all>
                <xsd:element ref="ns2:Uploaded_x0020_f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cbe05d-d6dd-4c31-bf73-3d59a46911f0" elementFormDefault="qualified">
    <xsd:import namespace="http://schemas.microsoft.com/office/2006/documentManagement/types"/>
    <xsd:import namespace="http://schemas.microsoft.com/office/infopath/2007/PartnerControls"/>
    <xsd:element name="Uploaded_x0020_for" ma:index="8" nillable="true" ma:displayName="Uploaded for" ma:internalName="Uploaded_x0020_fo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DDBD57-9328-44EA-8B47-5AE06BF982BC}">
  <ds:schemaRefs>
    <ds:schemaRef ds:uri="http://schemas.microsoft.com/sharepoint/v3/contenttype/forms"/>
  </ds:schemaRefs>
</ds:datastoreItem>
</file>

<file path=customXml/itemProps2.xml><?xml version="1.0" encoding="utf-8"?>
<ds:datastoreItem xmlns:ds="http://schemas.openxmlformats.org/officeDocument/2006/customXml" ds:itemID="{68FBEEBD-0D6C-42B7-A928-1E58F1C9C22E}">
  <ds:schemaRefs>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81cbe05d-d6dd-4c31-bf73-3d59a46911f0"/>
    <ds:schemaRef ds:uri="http://www.w3.org/XML/1998/namespace"/>
    <ds:schemaRef ds:uri="http://purl.org/dc/elements/1.1/"/>
  </ds:schemaRefs>
</ds:datastoreItem>
</file>

<file path=customXml/itemProps3.xml><?xml version="1.0" encoding="utf-8"?>
<ds:datastoreItem xmlns:ds="http://schemas.openxmlformats.org/officeDocument/2006/customXml" ds:itemID="{1D8274F7-BAD5-47AC-8966-A923CB85D6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cbe05d-d6dd-4c31-bf73-3d59a46911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11874</TotalTime>
  <Words>1014</Words>
  <Application>Microsoft Office PowerPoint</Application>
  <PresentationFormat>Widescreen</PresentationFormat>
  <Paragraphs>92</Paragraphs>
  <Slides>10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BrownStd-Regular</vt:lpstr>
      <vt:lpstr>Calibri</vt:lpstr>
      <vt:lpstr>Helvetica Neue</vt:lpstr>
      <vt:lpstr>Tw Cen MT</vt:lpstr>
      <vt:lpstr>Verdana</vt:lpstr>
      <vt:lpstr>1_Copy of PresentationTemplate</vt:lpstr>
      <vt:lpstr>Custom Design</vt:lpstr>
      <vt:lpstr>Community link worker service TABA</vt:lpstr>
      <vt:lpstr>PowerPoint Presentation</vt:lpstr>
      <vt:lpstr>Evidence Base</vt:lpstr>
      <vt:lpstr>Social Determinants of health</vt:lpstr>
      <vt:lpstr>Client scenario</vt:lpstr>
      <vt:lpstr>Client scenario</vt:lpstr>
      <vt:lpstr>How it looks now</vt:lpstr>
      <vt:lpstr>You should refer someone if…</vt:lpstr>
      <vt:lpstr>How to refer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Rees, Kathryn</dc:creator>
  <cp:lastModifiedBy>Jones, Chantelle</cp:lastModifiedBy>
  <cp:revision>258</cp:revision>
  <cp:lastPrinted>2019-01-07T15:44:37Z</cp:lastPrinted>
  <dcterms:modified xsi:type="dcterms:W3CDTF">2021-06-15T16:08:12Z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0x010100C207F709B50435458F919EEB47EB9EDE</vt:lpwstr>
  </property>
</Properties>
</file>